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9" r:id="rId1"/>
  </p:sldMasterIdLst>
  <p:notesMasterIdLst>
    <p:notesMasterId r:id="rId28"/>
  </p:notesMasterIdLst>
  <p:sldIdLst>
    <p:sldId id="256" r:id="rId2"/>
    <p:sldId id="264" r:id="rId3"/>
    <p:sldId id="315" r:id="rId4"/>
    <p:sldId id="297" r:id="rId5"/>
    <p:sldId id="316" r:id="rId6"/>
    <p:sldId id="298" r:id="rId7"/>
    <p:sldId id="299" r:id="rId8"/>
    <p:sldId id="317" r:id="rId9"/>
    <p:sldId id="300" r:id="rId10"/>
    <p:sldId id="301" r:id="rId11"/>
    <p:sldId id="318" r:id="rId12"/>
    <p:sldId id="302" r:id="rId13"/>
    <p:sldId id="303" r:id="rId14"/>
    <p:sldId id="304" r:id="rId15"/>
    <p:sldId id="305" r:id="rId16"/>
    <p:sldId id="263" r:id="rId17"/>
    <p:sldId id="306" r:id="rId18"/>
    <p:sldId id="307" r:id="rId19"/>
    <p:sldId id="308" r:id="rId20"/>
    <p:sldId id="309" r:id="rId21"/>
    <p:sldId id="310" r:id="rId22"/>
    <p:sldId id="311" r:id="rId23"/>
    <p:sldId id="312" r:id="rId24"/>
    <p:sldId id="313" r:id="rId25"/>
    <p:sldId id="314" r:id="rId26"/>
    <p:sldId id="295" r:id="rId27"/>
  </p:sldIdLst>
  <p:sldSz cx="12192000" cy="6858000"/>
  <p:notesSz cx="6858000" cy="9144000"/>
  <p:embeddedFontLst>
    <p:embeddedFont>
      <p:font typeface="微软雅黑" panose="020B0503020204020204" pitchFamily="34" charset="-122"/>
      <p:regular r:id="rId29"/>
      <p:bold r:id="rId30"/>
    </p:embeddedFont>
    <p:embeddedFont>
      <p:font typeface="2  Titr" panose="00000700000000000000" pitchFamily="2" charset="-78"/>
      <p:bold r:id="rId31"/>
    </p:embeddedFont>
    <p:embeddedFont>
      <p:font typeface="B Sina" panose="00000700000000000000" pitchFamily="2" charset="-78"/>
      <p:bold r:id="rId32"/>
    </p:embeddedFont>
    <p:embeddedFont>
      <p:font typeface="B Titr" panose="00000700000000000000" pitchFamily="2" charset="-78"/>
      <p:bold r:id="rId33"/>
    </p:embeddedFont>
    <p:embeddedFont>
      <p:font typeface="IranNastaliq" panose="02020505000000020003" pitchFamily="18" charset="0"/>
      <p:regular r:id="rId34"/>
    </p:embeddedFont>
    <p:embeddedFont>
      <p:font typeface="Vazir" panose="020B0604020202020204" charset="-78"/>
      <p:regular r:id="rId35"/>
      <p:bold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3EBCF7B-8313-4589-BDAB-F62927B469D0}">
          <p14:sldIdLst>
            <p14:sldId id="256"/>
            <p14:sldId id="264"/>
            <p14:sldId id="315"/>
            <p14:sldId id="297"/>
            <p14:sldId id="316"/>
            <p14:sldId id="298"/>
            <p14:sldId id="299"/>
            <p14:sldId id="317"/>
            <p14:sldId id="300"/>
            <p14:sldId id="301"/>
            <p14:sldId id="318"/>
            <p14:sldId id="302"/>
            <p14:sldId id="303"/>
            <p14:sldId id="304"/>
            <p14:sldId id="305"/>
            <p14:sldId id="263"/>
            <p14:sldId id="306"/>
            <p14:sldId id="307"/>
            <p14:sldId id="308"/>
            <p14:sldId id="309"/>
            <p14:sldId id="310"/>
            <p14:sldId id="311"/>
            <p14:sldId id="312"/>
            <p14:sldId id="313"/>
            <p14:sldId id="314"/>
            <p14:sldId id="29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7AC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6" d="100"/>
          <a:sy n="106" d="100"/>
        </p:scale>
        <p:origin x="79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54D25A-29BC-4227-8220-23037A126FAA}" type="datetimeFigureOut">
              <a:rPr lang="en-US" smtClean="0"/>
              <a:t>10/31/2025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67B760-5B03-4824-BFCB-2BDEDB11B609}" type="slidenum">
              <a:rPr lang="en-US" smtClean="0"/>
              <a:t>‹#›</a:t>
            </a:fld>
            <a:endParaRPr lang="en-US"/>
          </a:p>
        </p:txBody>
      </p:sp>
    </p:spTree>
    <p:extLst>
      <p:ext uri="{BB962C8B-B14F-4D97-AF65-F5344CB8AC3E}">
        <p14:creationId xmlns:p14="http://schemas.microsoft.com/office/powerpoint/2010/main" val="3193105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CB6D3E-D522-49B4-9289-BFFC1AADE69F}" type="slidenum">
              <a:rPr lang="zh-CN" altLang="en-US" smtClean="0"/>
              <a:t>2</a:t>
            </a:fld>
            <a:endParaRPr lang="zh-CN" altLang="en-US"/>
          </a:p>
        </p:txBody>
      </p:sp>
    </p:spTree>
    <p:extLst>
      <p:ext uri="{BB962C8B-B14F-4D97-AF65-F5344CB8AC3E}">
        <p14:creationId xmlns:p14="http://schemas.microsoft.com/office/powerpoint/2010/main" val="2975090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FB06A-9E41-BF26-18C4-A6E3EAF5CAB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241B781-43B1-D5E8-A01B-7751D753730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95071BCB-037B-329F-FF01-6531A3860321}"/>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BE8F0B0E-C5E8-C2E0-03B1-BF97ED8B1D5B}"/>
              </a:ext>
            </a:extLst>
          </p:cNvPr>
          <p:cNvSpPr>
            <a:spLocks noGrp="1"/>
          </p:cNvSpPr>
          <p:nvPr>
            <p:ph type="sldNum" sz="quarter" idx="10"/>
          </p:nvPr>
        </p:nvSpPr>
        <p:spPr/>
        <p:txBody>
          <a:bodyPr/>
          <a:lstStyle/>
          <a:p>
            <a:fld id="{54CB6D3E-D522-49B4-9289-BFFC1AADE69F}" type="slidenum">
              <a:rPr lang="zh-CN" altLang="en-US" smtClean="0"/>
              <a:t>11</a:t>
            </a:fld>
            <a:endParaRPr lang="zh-CN" altLang="en-US"/>
          </a:p>
        </p:txBody>
      </p:sp>
    </p:spTree>
    <p:extLst>
      <p:ext uri="{BB962C8B-B14F-4D97-AF65-F5344CB8AC3E}">
        <p14:creationId xmlns:p14="http://schemas.microsoft.com/office/powerpoint/2010/main" val="2856534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56E9C-93DF-B219-FC19-EA80A5E5831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BEF9DAF-38A0-DBA6-6301-01AE2B306C5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AB531DA-230F-8938-5FB5-7DA20851DA00}"/>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73279F4E-6D91-8A04-069D-F8DB673D9D60}"/>
              </a:ext>
            </a:extLst>
          </p:cNvPr>
          <p:cNvSpPr>
            <a:spLocks noGrp="1"/>
          </p:cNvSpPr>
          <p:nvPr>
            <p:ph type="sldNum" sz="quarter" idx="10"/>
          </p:nvPr>
        </p:nvSpPr>
        <p:spPr/>
        <p:txBody>
          <a:bodyPr/>
          <a:lstStyle/>
          <a:p>
            <a:fld id="{C173FEFC-5A44-4C02-99F1-5B7E9679A3F4}" type="slidenum">
              <a:rPr lang="zh-CN" altLang="en-US" smtClean="0"/>
              <a:t>12</a:t>
            </a:fld>
            <a:endParaRPr lang="zh-CN" altLang="en-US"/>
          </a:p>
        </p:txBody>
      </p:sp>
    </p:spTree>
    <p:extLst>
      <p:ext uri="{BB962C8B-B14F-4D97-AF65-F5344CB8AC3E}">
        <p14:creationId xmlns:p14="http://schemas.microsoft.com/office/powerpoint/2010/main" val="3278453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101BC-186A-E70B-FA3B-E77D8BC5C48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48132D4-A132-B52D-BD65-62B8D14CE67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6089680-B905-5C8E-92EA-30AD5F4D5682}"/>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D21088AA-B4D2-1F95-632E-34F8355ABCD6}"/>
              </a:ext>
            </a:extLst>
          </p:cNvPr>
          <p:cNvSpPr>
            <a:spLocks noGrp="1"/>
          </p:cNvSpPr>
          <p:nvPr>
            <p:ph type="sldNum" sz="quarter" idx="10"/>
          </p:nvPr>
        </p:nvSpPr>
        <p:spPr/>
        <p:txBody>
          <a:bodyPr/>
          <a:lstStyle/>
          <a:p>
            <a:fld id="{C173FEFC-5A44-4C02-99F1-5B7E9679A3F4}" type="slidenum">
              <a:rPr lang="zh-CN" altLang="en-US" smtClean="0"/>
              <a:t>13</a:t>
            </a:fld>
            <a:endParaRPr lang="zh-CN" altLang="en-US"/>
          </a:p>
        </p:txBody>
      </p:sp>
    </p:spTree>
    <p:extLst>
      <p:ext uri="{BB962C8B-B14F-4D97-AF65-F5344CB8AC3E}">
        <p14:creationId xmlns:p14="http://schemas.microsoft.com/office/powerpoint/2010/main" val="3492979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644AF-6F71-737F-4EA8-6E1A3C7AD60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C73F4A7-7D18-7E43-E631-15761C2E1FD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B218507-9B15-A80C-5A0E-7D55D05CB916}"/>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F65E42CA-3B1B-1423-F652-8E56E39045DF}"/>
              </a:ext>
            </a:extLst>
          </p:cNvPr>
          <p:cNvSpPr>
            <a:spLocks noGrp="1"/>
          </p:cNvSpPr>
          <p:nvPr>
            <p:ph type="sldNum" sz="quarter" idx="10"/>
          </p:nvPr>
        </p:nvSpPr>
        <p:spPr/>
        <p:txBody>
          <a:bodyPr/>
          <a:lstStyle/>
          <a:p>
            <a:fld id="{C173FEFC-5A44-4C02-99F1-5B7E9679A3F4}" type="slidenum">
              <a:rPr lang="zh-CN" altLang="en-US" smtClean="0"/>
              <a:t>14</a:t>
            </a:fld>
            <a:endParaRPr lang="zh-CN" altLang="en-US"/>
          </a:p>
        </p:txBody>
      </p:sp>
    </p:spTree>
    <p:extLst>
      <p:ext uri="{BB962C8B-B14F-4D97-AF65-F5344CB8AC3E}">
        <p14:creationId xmlns:p14="http://schemas.microsoft.com/office/powerpoint/2010/main" val="3527111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A42A8-AC9E-9B7B-29A6-B1FFB7DD24F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0CCD169-651D-1E84-A2B9-A1C8EF2607B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1E2AFBB-5CE7-8622-E5BA-6774074E20D8}"/>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BAAFD2BC-B455-C02C-0478-01665C45BC7C}"/>
              </a:ext>
            </a:extLst>
          </p:cNvPr>
          <p:cNvSpPr>
            <a:spLocks noGrp="1"/>
          </p:cNvSpPr>
          <p:nvPr>
            <p:ph type="sldNum" sz="quarter" idx="10"/>
          </p:nvPr>
        </p:nvSpPr>
        <p:spPr/>
        <p:txBody>
          <a:bodyPr/>
          <a:lstStyle/>
          <a:p>
            <a:fld id="{C173FEFC-5A44-4C02-99F1-5B7E9679A3F4}" type="slidenum">
              <a:rPr lang="zh-CN" altLang="en-US" smtClean="0"/>
              <a:t>15</a:t>
            </a:fld>
            <a:endParaRPr lang="zh-CN" altLang="en-US"/>
          </a:p>
        </p:txBody>
      </p:sp>
    </p:spTree>
    <p:extLst>
      <p:ext uri="{BB962C8B-B14F-4D97-AF65-F5344CB8AC3E}">
        <p14:creationId xmlns:p14="http://schemas.microsoft.com/office/powerpoint/2010/main" val="286093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CB6D3E-D522-49B4-9289-BFFC1AADE69F}" type="slidenum">
              <a:rPr lang="zh-CN" altLang="en-US" smtClean="0"/>
              <a:t>16</a:t>
            </a:fld>
            <a:endParaRPr lang="zh-CN" altLang="en-US"/>
          </a:p>
        </p:txBody>
      </p:sp>
    </p:spTree>
    <p:extLst>
      <p:ext uri="{BB962C8B-B14F-4D97-AF65-F5344CB8AC3E}">
        <p14:creationId xmlns:p14="http://schemas.microsoft.com/office/powerpoint/2010/main" val="4125304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F5AAD-D423-4471-4951-2D6A12C3E3C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B0938EF-0F0A-A2DB-35AF-FC12518376B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51EFF86-C367-9BD8-CF8E-3A935BD3EBB3}"/>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07746732-DCD2-32E7-1EB9-AFEC1267C999}"/>
              </a:ext>
            </a:extLst>
          </p:cNvPr>
          <p:cNvSpPr>
            <a:spLocks noGrp="1"/>
          </p:cNvSpPr>
          <p:nvPr>
            <p:ph type="sldNum" sz="quarter" idx="10"/>
          </p:nvPr>
        </p:nvSpPr>
        <p:spPr/>
        <p:txBody>
          <a:bodyPr/>
          <a:lstStyle/>
          <a:p>
            <a:fld id="{C173FEFC-5A44-4C02-99F1-5B7E9679A3F4}" type="slidenum">
              <a:rPr lang="zh-CN" altLang="en-US" smtClean="0"/>
              <a:t>17</a:t>
            </a:fld>
            <a:endParaRPr lang="zh-CN" altLang="en-US"/>
          </a:p>
        </p:txBody>
      </p:sp>
    </p:spTree>
    <p:extLst>
      <p:ext uri="{BB962C8B-B14F-4D97-AF65-F5344CB8AC3E}">
        <p14:creationId xmlns:p14="http://schemas.microsoft.com/office/powerpoint/2010/main" val="30579208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4646F-87A1-B99E-340D-9A06D6FB1B9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2023AC5-E927-56B4-9D9D-BCCCBF5639A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48F3ECA-B7F7-77A9-8939-192D1FD736D6}"/>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3F78491E-190F-83F7-14BD-F431FC5AA31B}"/>
              </a:ext>
            </a:extLst>
          </p:cNvPr>
          <p:cNvSpPr>
            <a:spLocks noGrp="1"/>
          </p:cNvSpPr>
          <p:nvPr>
            <p:ph type="sldNum" sz="quarter" idx="10"/>
          </p:nvPr>
        </p:nvSpPr>
        <p:spPr/>
        <p:txBody>
          <a:bodyPr/>
          <a:lstStyle/>
          <a:p>
            <a:fld id="{C173FEFC-5A44-4C02-99F1-5B7E9679A3F4}" type="slidenum">
              <a:rPr lang="zh-CN" altLang="en-US" smtClean="0"/>
              <a:t>18</a:t>
            </a:fld>
            <a:endParaRPr lang="zh-CN" altLang="en-US"/>
          </a:p>
        </p:txBody>
      </p:sp>
    </p:spTree>
    <p:extLst>
      <p:ext uri="{BB962C8B-B14F-4D97-AF65-F5344CB8AC3E}">
        <p14:creationId xmlns:p14="http://schemas.microsoft.com/office/powerpoint/2010/main" val="1658173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A21A7-ABC6-1D65-D45A-B45CEE15D99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2444B2C-806E-8381-5E18-B7FEAD10B9A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E2EB568-EFC7-350B-E549-CBA6F71AACF8}"/>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72F34EE3-A28E-6471-DE20-97D5DF528781}"/>
              </a:ext>
            </a:extLst>
          </p:cNvPr>
          <p:cNvSpPr>
            <a:spLocks noGrp="1"/>
          </p:cNvSpPr>
          <p:nvPr>
            <p:ph type="sldNum" sz="quarter" idx="10"/>
          </p:nvPr>
        </p:nvSpPr>
        <p:spPr/>
        <p:txBody>
          <a:bodyPr/>
          <a:lstStyle/>
          <a:p>
            <a:fld id="{C173FEFC-5A44-4C02-99F1-5B7E9679A3F4}" type="slidenum">
              <a:rPr lang="zh-CN" altLang="en-US" smtClean="0"/>
              <a:t>19</a:t>
            </a:fld>
            <a:endParaRPr lang="zh-CN" altLang="en-US"/>
          </a:p>
        </p:txBody>
      </p:sp>
    </p:spTree>
    <p:extLst>
      <p:ext uri="{BB962C8B-B14F-4D97-AF65-F5344CB8AC3E}">
        <p14:creationId xmlns:p14="http://schemas.microsoft.com/office/powerpoint/2010/main" val="2863528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B909D-DCF2-C6F9-7798-CAFDC1DC023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58BA951-30A6-4F9F-6B46-22FE3E9CC16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C2B95EA-0DFA-F509-EE14-0DD0A8E8EDE9}"/>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619C8607-433C-049B-8D74-70447F03A663}"/>
              </a:ext>
            </a:extLst>
          </p:cNvPr>
          <p:cNvSpPr>
            <a:spLocks noGrp="1"/>
          </p:cNvSpPr>
          <p:nvPr>
            <p:ph type="sldNum" sz="quarter" idx="10"/>
          </p:nvPr>
        </p:nvSpPr>
        <p:spPr/>
        <p:txBody>
          <a:bodyPr/>
          <a:lstStyle/>
          <a:p>
            <a:fld id="{C173FEFC-5A44-4C02-99F1-5B7E9679A3F4}" type="slidenum">
              <a:rPr lang="zh-CN" altLang="en-US" smtClean="0"/>
              <a:t>20</a:t>
            </a:fld>
            <a:endParaRPr lang="zh-CN" altLang="en-US"/>
          </a:p>
        </p:txBody>
      </p:sp>
    </p:spTree>
    <p:extLst>
      <p:ext uri="{BB962C8B-B14F-4D97-AF65-F5344CB8AC3E}">
        <p14:creationId xmlns:p14="http://schemas.microsoft.com/office/powerpoint/2010/main" val="361667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58752-D42E-6717-A340-E0485E3A569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E276F42-9DDC-0DA3-83A6-76635B82CF7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EDC3136-DA53-45D7-1E9C-F31E88B8F70C}"/>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1E473388-1054-961A-C4E7-24A8806BC5DB}"/>
              </a:ext>
            </a:extLst>
          </p:cNvPr>
          <p:cNvSpPr>
            <a:spLocks noGrp="1"/>
          </p:cNvSpPr>
          <p:nvPr>
            <p:ph type="sldNum" sz="quarter" idx="10"/>
          </p:nvPr>
        </p:nvSpPr>
        <p:spPr/>
        <p:txBody>
          <a:bodyPr/>
          <a:lstStyle/>
          <a:p>
            <a:fld id="{54CB6D3E-D522-49B4-9289-BFFC1AADE69F}" type="slidenum">
              <a:rPr lang="zh-CN" altLang="en-US" smtClean="0"/>
              <a:t>3</a:t>
            </a:fld>
            <a:endParaRPr lang="zh-CN" altLang="en-US"/>
          </a:p>
        </p:txBody>
      </p:sp>
    </p:spTree>
    <p:extLst>
      <p:ext uri="{BB962C8B-B14F-4D97-AF65-F5344CB8AC3E}">
        <p14:creationId xmlns:p14="http://schemas.microsoft.com/office/powerpoint/2010/main" val="2036408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527DE-7FDF-03FB-1BB8-7461FA56D70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5198E4A-D455-6E17-531F-D7187DEDED0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2106A52-0431-FA4C-2857-0A73B3AD3A64}"/>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188F8F98-FAA8-BD96-D815-F346C064B192}"/>
              </a:ext>
            </a:extLst>
          </p:cNvPr>
          <p:cNvSpPr>
            <a:spLocks noGrp="1"/>
          </p:cNvSpPr>
          <p:nvPr>
            <p:ph type="sldNum" sz="quarter" idx="10"/>
          </p:nvPr>
        </p:nvSpPr>
        <p:spPr/>
        <p:txBody>
          <a:bodyPr/>
          <a:lstStyle/>
          <a:p>
            <a:fld id="{C173FEFC-5A44-4C02-99F1-5B7E9679A3F4}" type="slidenum">
              <a:rPr lang="zh-CN" altLang="en-US" smtClean="0"/>
              <a:t>21</a:t>
            </a:fld>
            <a:endParaRPr lang="zh-CN" altLang="en-US"/>
          </a:p>
        </p:txBody>
      </p:sp>
    </p:spTree>
    <p:extLst>
      <p:ext uri="{BB962C8B-B14F-4D97-AF65-F5344CB8AC3E}">
        <p14:creationId xmlns:p14="http://schemas.microsoft.com/office/powerpoint/2010/main" val="3963670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81FCE-6443-78EA-19FB-F486D3B1CF4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53BF34C-24EF-F651-68DC-4E7CC2E4A4C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A0FE696-EF5D-8FD2-575D-89D0280DD557}"/>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47DFC34B-3AC5-E4B5-6BA1-CDD7C87469F0}"/>
              </a:ext>
            </a:extLst>
          </p:cNvPr>
          <p:cNvSpPr>
            <a:spLocks noGrp="1"/>
          </p:cNvSpPr>
          <p:nvPr>
            <p:ph type="sldNum" sz="quarter" idx="10"/>
          </p:nvPr>
        </p:nvSpPr>
        <p:spPr/>
        <p:txBody>
          <a:bodyPr/>
          <a:lstStyle/>
          <a:p>
            <a:fld id="{C173FEFC-5A44-4C02-99F1-5B7E9679A3F4}" type="slidenum">
              <a:rPr lang="zh-CN" altLang="en-US" smtClean="0"/>
              <a:t>22</a:t>
            </a:fld>
            <a:endParaRPr lang="zh-CN" altLang="en-US"/>
          </a:p>
        </p:txBody>
      </p:sp>
    </p:spTree>
    <p:extLst>
      <p:ext uri="{BB962C8B-B14F-4D97-AF65-F5344CB8AC3E}">
        <p14:creationId xmlns:p14="http://schemas.microsoft.com/office/powerpoint/2010/main" val="3429213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B34A2-9958-FE49-8172-B2E26CFE532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E66448E-BB7E-28C6-B177-3DE5C680906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98448240-816A-AA7C-864B-73F515CC8DBC}"/>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FD5218B2-4CF0-19BE-E848-18569ACB4AEE}"/>
              </a:ext>
            </a:extLst>
          </p:cNvPr>
          <p:cNvSpPr>
            <a:spLocks noGrp="1"/>
          </p:cNvSpPr>
          <p:nvPr>
            <p:ph type="sldNum" sz="quarter" idx="10"/>
          </p:nvPr>
        </p:nvSpPr>
        <p:spPr/>
        <p:txBody>
          <a:bodyPr/>
          <a:lstStyle/>
          <a:p>
            <a:fld id="{C173FEFC-5A44-4C02-99F1-5B7E9679A3F4}" type="slidenum">
              <a:rPr lang="zh-CN" altLang="en-US" smtClean="0"/>
              <a:t>23</a:t>
            </a:fld>
            <a:endParaRPr lang="zh-CN" altLang="en-US"/>
          </a:p>
        </p:txBody>
      </p:sp>
    </p:spTree>
    <p:extLst>
      <p:ext uri="{BB962C8B-B14F-4D97-AF65-F5344CB8AC3E}">
        <p14:creationId xmlns:p14="http://schemas.microsoft.com/office/powerpoint/2010/main" val="20884689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F4920-C9C8-9802-1200-193766E76C4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5CB70BC-5536-34B0-0EC8-ED8D1E762FF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502FD6D-1CE2-7170-DB21-DBBC6A1DF223}"/>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0FD0D4ED-2A3C-6123-2511-87365FF8A51F}"/>
              </a:ext>
            </a:extLst>
          </p:cNvPr>
          <p:cNvSpPr>
            <a:spLocks noGrp="1"/>
          </p:cNvSpPr>
          <p:nvPr>
            <p:ph type="sldNum" sz="quarter" idx="10"/>
          </p:nvPr>
        </p:nvSpPr>
        <p:spPr/>
        <p:txBody>
          <a:bodyPr/>
          <a:lstStyle/>
          <a:p>
            <a:fld id="{C173FEFC-5A44-4C02-99F1-5B7E9679A3F4}" type="slidenum">
              <a:rPr lang="zh-CN" altLang="en-US" smtClean="0"/>
              <a:t>24</a:t>
            </a:fld>
            <a:endParaRPr lang="zh-CN" altLang="en-US"/>
          </a:p>
        </p:txBody>
      </p:sp>
    </p:spTree>
    <p:extLst>
      <p:ext uri="{BB962C8B-B14F-4D97-AF65-F5344CB8AC3E}">
        <p14:creationId xmlns:p14="http://schemas.microsoft.com/office/powerpoint/2010/main" val="16508021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FC9DB-7E52-6F22-6997-50F1121192B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9EF10B4-505D-80D0-29B9-19761868948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78972B4-E483-F256-78DB-A254A105F975}"/>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4BDEC79C-1ADD-07D4-2FBB-2D8B0A786BDE}"/>
              </a:ext>
            </a:extLst>
          </p:cNvPr>
          <p:cNvSpPr>
            <a:spLocks noGrp="1"/>
          </p:cNvSpPr>
          <p:nvPr>
            <p:ph type="sldNum" sz="quarter" idx="10"/>
          </p:nvPr>
        </p:nvSpPr>
        <p:spPr/>
        <p:txBody>
          <a:bodyPr/>
          <a:lstStyle/>
          <a:p>
            <a:fld id="{C173FEFC-5A44-4C02-99F1-5B7E9679A3F4}" type="slidenum">
              <a:rPr lang="zh-CN" altLang="en-US" smtClean="0"/>
              <a:t>25</a:t>
            </a:fld>
            <a:endParaRPr lang="zh-CN" altLang="en-US"/>
          </a:p>
        </p:txBody>
      </p:sp>
    </p:spTree>
    <p:extLst>
      <p:ext uri="{BB962C8B-B14F-4D97-AF65-F5344CB8AC3E}">
        <p14:creationId xmlns:p14="http://schemas.microsoft.com/office/powerpoint/2010/main" val="12398410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7BECF2-3FF5-4ABF-9F8E-65B835E46F89}" type="slidenum">
              <a:rPr lang="zh-CN" altLang="en-US" smtClean="0"/>
              <a:t>26</a:t>
            </a:fld>
            <a:endParaRPr lang="zh-CN" altLang="en-US"/>
          </a:p>
        </p:txBody>
      </p:sp>
    </p:spTree>
    <p:extLst>
      <p:ext uri="{BB962C8B-B14F-4D97-AF65-F5344CB8AC3E}">
        <p14:creationId xmlns:p14="http://schemas.microsoft.com/office/powerpoint/2010/main" val="520378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E01EC-9B61-D7B0-C9FD-E7153E09B3A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ADC8871-3E2E-F64C-CE4B-D8028A7281B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8E2E84F-51C5-24C0-6F8C-347CD79BD409}"/>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8E32ADE4-D7E9-69FA-EC25-33CA8B9498A0}"/>
              </a:ext>
            </a:extLst>
          </p:cNvPr>
          <p:cNvSpPr>
            <a:spLocks noGrp="1"/>
          </p:cNvSpPr>
          <p:nvPr>
            <p:ph type="sldNum" sz="quarter" idx="10"/>
          </p:nvPr>
        </p:nvSpPr>
        <p:spPr/>
        <p:txBody>
          <a:bodyPr/>
          <a:lstStyle/>
          <a:p>
            <a:fld id="{C173FEFC-5A44-4C02-99F1-5B7E9679A3F4}" type="slidenum">
              <a:rPr lang="zh-CN" altLang="en-US" smtClean="0"/>
              <a:t>4</a:t>
            </a:fld>
            <a:endParaRPr lang="zh-CN" altLang="en-US"/>
          </a:p>
        </p:txBody>
      </p:sp>
    </p:spTree>
    <p:extLst>
      <p:ext uri="{BB962C8B-B14F-4D97-AF65-F5344CB8AC3E}">
        <p14:creationId xmlns:p14="http://schemas.microsoft.com/office/powerpoint/2010/main" val="4096309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D5187-4A9D-83D3-D70E-E2D8B2FF910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8848977-EE0D-6710-676C-C2E16150D7F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2E98718-282D-9074-0E92-1CF7E8E27938}"/>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19C943AF-486F-D424-1655-9382ACE217B5}"/>
              </a:ext>
            </a:extLst>
          </p:cNvPr>
          <p:cNvSpPr>
            <a:spLocks noGrp="1"/>
          </p:cNvSpPr>
          <p:nvPr>
            <p:ph type="sldNum" sz="quarter" idx="10"/>
          </p:nvPr>
        </p:nvSpPr>
        <p:spPr/>
        <p:txBody>
          <a:bodyPr/>
          <a:lstStyle/>
          <a:p>
            <a:fld id="{54CB6D3E-D522-49B4-9289-BFFC1AADE69F}" type="slidenum">
              <a:rPr lang="zh-CN" altLang="en-US" smtClean="0"/>
              <a:t>5</a:t>
            </a:fld>
            <a:endParaRPr lang="zh-CN" altLang="en-US"/>
          </a:p>
        </p:txBody>
      </p:sp>
    </p:spTree>
    <p:extLst>
      <p:ext uri="{BB962C8B-B14F-4D97-AF65-F5344CB8AC3E}">
        <p14:creationId xmlns:p14="http://schemas.microsoft.com/office/powerpoint/2010/main" val="2943265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8CD99-5D7C-7A0C-134A-0B080C74850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186C1C6-7E12-3FDE-E314-06C7325093C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8C3DC76-5BC4-3972-B685-85F65BE01148}"/>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1C76AC43-3B36-A50F-6F93-F1861608C6C4}"/>
              </a:ext>
            </a:extLst>
          </p:cNvPr>
          <p:cNvSpPr>
            <a:spLocks noGrp="1"/>
          </p:cNvSpPr>
          <p:nvPr>
            <p:ph type="sldNum" sz="quarter" idx="10"/>
          </p:nvPr>
        </p:nvSpPr>
        <p:spPr/>
        <p:txBody>
          <a:bodyPr/>
          <a:lstStyle/>
          <a:p>
            <a:fld id="{C173FEFC-5A44-4C02-99F1-5B7E9679A3F4}" type="slidenum">
              <a:rPr lang="zh-CN" altLang="en-US" smtClean="0"/>
              <a:t>6</a:t>
            </a:fld>
            <a:endParaRPr lang="zh-CN" altLang="en-US"/>
          </a:p>
        </p:txBody>
      </p:sp>
    </p:spTree>
    <p:extLst>
      <p:ext uri="{BB962C8B-B14F-4D97-AF65-F5344CB8AC3E}">
        <p14:creationId xmlns:p14="http://schemas.microsoft.com/office/powerpoint/2010/main" val="604821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D526C-6700-7FD5-45C0-FDF11710B4E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2E09797-5DE0-9699-A7DA-AD8D6FBD57D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9B6548A-EDBF-795B-05AE-8FAE7425AEEF}"/>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AD3893A9-FAFE-E06B-A9A7-370DD377CE1D}"/>
              </a:ext>
            </a:extLst>
          </p:cNvPr>
          <p:cNvSpPr>
            <a:spLocks noGrp="1"/>
          </p:cNvSpPr>
          <p:nvPr>
            <p:ph type="sldNum" sz="quarter" idx="10"/>
          </p:nvPr>
        </p:nvSpPr>
        <p:spPr/>
        <p:txBody>
          <a:bodyPr/>
          <a:lstStyle/>
          <a:p>
            <a:fld id="{C173FEFC-5A44-4C02-99F1-5B7E9679A3F4}" type="slidenum">
              <a:rPr lang="zh-CN" altLang="en-US" smtClean="0"/>
              <a:t>7</a:t>
            </a:fld>
            <a:endParaRPr lang="zh-CN" altLang="en-US"/>
          </a:p>
        </p:txBody>
      </p:sp>
    </p:spTree>
    <p:extLst>
      <p:ext uri="{BB962C8B-B14F-4D97-AF65-F5344CB8AC3E}">
        <p14:creationId xmlns:p14="http://schemas.microsoft.com/office/powerpoint/2010/main" val="2305142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37A8D-3C13-FD1D-71B2-1E2EF1562EA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E3D56E0-56C8-56BD-3C04-F3854F8B2D2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BD9D7FB-D08C-8EC6-D2DC-2307225D1A2E}"/>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FBF262E6-7F49-AC3A-40F1-8D76A000764C}"/>
              </a:ext>
            </a:extLst>
          </p:cNvPr>
          <p:cNvSpPr>
            <a:spLocks noGrp="1"/>
          </p:cNvSpPr>
          <p:nvPr>
            <p:ph type="sldNum" sz="quarter" idx="10"/>
          </p:nvPr>
        </p:nvSpPr>
        <p:spPr/>
        <p:txBody>
          <a:bodyPr/>
          <a:lstStyle/>
          <a:p>
            <a:fld id="{54CB6D3E-D522-49B4-9289-BFFC1AADE69F}" type="slidenum">
              <a:rPr lang="zh-CN" altLang="en-US" smtClean="0"/>
              <a:t>8</a:t>
            </a:fld>
            <a:endParaRPr lang="zh-CN" altLang="en-US"/>
          </a:p>
        </p:txBody>
      </p:sp>
    </p:spTree>
    <p:extLst>
      <p:ext uri="{BB962C8B-B14F-4D97-AF65-F5344CB8AC3E}">
        <p14:creationId xmlns:p14="http://schemas.microsoft.com/office/powerpoint/2010/main" val="1875480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BB9C2-3612-0457-5E2F-541E113742B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E2D19CC-C9D0-EE09-E1CE-C119B674CE4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874B9ED-0F6E-FAEC-B4F6-E85EDFCA2FE7}"/>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40D89E12-18E6-29CC-FF2A-9E233A2EA8A7}"/>
              </a:ext>
            </a:extLst>
          </p:cNvPr>
          <p:cNvSpPr>
            <a:spLocks noGrp="1"/>
          </p:cNvSpPr>
          <p:nvPr>
            <p:ph type="sldNum" sz="quarter" idx="10"/>
          </p:nvPr>
        </p:nvSpPr>
        <p:spPr/>
        <p:txBody>
          <a:bodyPr/>
          <a:lstStyle/>
          <a:p>
            <a:fld id="{C173FEFC-5A44-4C02-99F1-5B7E9679A3F4}" type="slidenum">
              <a:rPr lang="zh-CN" altLang="en-US" smtClean="0"/>
              <a:t>9</a:t>
            </a:fld>
            <a:endParaRPr lang="zh-CN" altLang="en-US"/>
          </a:p>
        </p:txBody>
      </p:sp>
    </p:spTree>
    <p:extLst>
      <p:ext uri="{BB962C8B-B14F-4D97-AF65-F5344CB8AC3E}">
        <p14:creationId xmlns:p14="http://schemas.microsoft.com/office/powerpoint/2010/main" val="3740915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8932A-3D58-BDD9-8A26-424FD9F21F4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5A74536-F05C-41DD-C1A0-BEAB59274D7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E3B3845-5E63-BC42-E2EB-6699D2D31B91}"/>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543D86E4-C9F2-EEC2-D80C-273C3ECBE4DA}"/>
              </a:ext>
            </a:extLst>
          </p:cNvPr>
          <p:cNvSpPr>
            <a:spLocks noGrp="1"/>
          </p:cNvSpPr>
          <p:nvPr>
            <p:ph type="sldNum" sz="quarter" idx="10"/>
          </p:nvPr>
        </p:nvSpPr>
        <p:spPr/>
        <p:txBody>
          <a:bodyPr/>
          <a:lstStyle/>
          <a:p>
            <a:fld id="{C173FEFC-5A44-4C02-99F1-5B7E9679A3F4}" type="slidenum">
              <a:rPr lang="zh-CN" altLang="en-US" smtClean="0"/>
              <a:t>10</a:t>
            </a:fld>
            <a:endParaRPr lang="zh-CN" altLang="en-US"/>
          </a:p>
        </p:txBody>
      </p:sp>
    </p:spTree>
    <p:extLst>
      <p:ext uri="{BB962C8B-B14F-4D97-AF65-F5344CB8AC3E}">
        <p14:creationId xmlns:p14="http://schemas.microsoft.com/office/powerpoint/2010/main" val="888101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Layout Template 01">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76896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8EF06-7162-F1D5-8A05-2F77A01BF7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039E5A-DC7A-C3F2-9903-9B45EA1E2F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4BE137-A67B-E2E0-9DB5-31C2BA602A89}"/>
              </a:ext>
            </a:extLst>
          </p:cNvPr>
          <p:cNvSpPr>
            <a:spLocks noGrp="1"/>
          </p:cNvSpPr>
          <p:nvPr>
            <p:ph type="dt" sz="half" idx="10"/>
          </p:nvPr>
        </p:nvSpPr>
        <p:spPr/>
        <p:txBody>
          <a:bodyPr/>
          <a:lstStyle/>
          <a:p>
            <a:fld id="{BEECEED7-C69D-4027-802F-39BECA519DBE}" type="datetimeFigureOut">
              <a:rPr lang="en-US" smtClean="0"/>
              <a:t>10/31/2025</a:t>
            </a:fld>
            <a:endParaRPr lang="en-US"/>
          </a:p>
        </p:txBody>
      </p:sp>
      <p:sp>
        <p:nvSpPr>
          <p:cNvPr id="5" name="Footer Placeholder 4">
            <a:extLst>
              <a:ext uri="{FF2B5EF4-FFF2-40B4-BE49-F238E27FC236}">
                <a16:creationId xmlns:a16="http://schemas.microsoft.com/office/drawing/2014/main" id="{E0F638B1-48A0-D970-E5A1-A923462D8C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F67487-E17A-8E75-522E-AAC060852CA7}"/>
              </a:ext>
            </a:extLst>
          </p:cNvPr>
          <p:cNvSpPr>
            <a:spLocks noGrp="1"/>
          </p:cNvSpPr>
          <p:nvPr>
            <p:ph type="sldNum" sz="quarter" idx="12"/>
          </p:nvPr>
        </p:nvSpPr>
        <p:spPr/>
        <p:txBody>
          <a:bodyPr/>
          <a:lstStyle/>
          <a:p>
            <a:fld id="{8BD98923-61CE-48E1-A471-6216DA81F52E}" type="slidenum">
              <a:rPr lang="en-US" smtClean="0"/>
              <a:t>‹#›</a:t>
            </a:fld>
            <a:endParaRPr lang="en-US"/>
          </a:p>
        </p:txBody>
      </p:sp>
    </p:spTree>
    <p:extLst>
      <p:ext uri="{BB962C8B-B14F-4D97-AF65-F5344CB8AC3E}">
        <p14:creationId xmlns:p14="http://schemas.microsoft.com/office/powerpoint/2010/main" val="2570702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ayout Template 08">
    <p:spTree>
      <p:nvGrpSpPr>
        <p:cNvPr id="1" name=""/>
        <p:cNvGrpSpPr/>
        <p:nvPr/>
      </p:nvGrpSpPr>
      <p:grpSpPr>
        <a:xfrm>
          <a:off x="0" y="0"/>
          <a:ext cx="0" cy="0"/>
          <a:chOff x="0" y="0"/>
          <a:chExt cx="0" cy="0"/>
        </a:xfrm>
      </p:grpSpPr>
      <p:sp>
        <p:nvSpPr>
          <p:cNvPr id="10" name="Picture Placeholder 9"/>
          <p:cNvSpPr>
            <a:spLocks noGrp="1"/>
          </p:cNvSpPr>
          <p:nvPr>
            <p:ph type="pic" sz="quarter" idx="21"/>
          </p:nvPr>
        </p:nvSpPr>
        <p:spPr>
          <a:xfrm>
            <a:off x="6659563" y="2632075"/>
            <a:ext cx="4295775" cy="2684463"/>
          </a:xfrm>
          <a:prstGeom prst="rect">
            <a:avLst/>
          </a:prstGeom>
        </p:spPr>
        <p:txBody>
          <a:bodyPr/>
          <a:lstStyle/>
          <a:p>
            <a:endParaRPr lang="id-ID"/>
          </a:p>
        </p:txBody>
      </p:sp>
      <p:sp>
        <p:nvSpPr>
          <p:cNvPr id="5" name="Picture Placeholder 4"/>
          <p:cNvSpPr>
            <a:spLocks noGrp="1"/>
          </p:cNvSpPr>
          <p:nvPr>
            <p:ph type="pic" sz="quarter" idx="10"/>
          </p:nvPr>
        </p:nvSpPr>
        <p:spPr>
          <a:xfrm>
            <a:off x="877887" y="4664885"/>
            <a:ext cx="827316" cy="827314"/>
          </a:xfrm>
          <a:custGeom>
            <a:avLst/>
            <a:gdLst>
              <a:gd name="connsiteX0" fmla="*/ 353639 w 707278"/>
              <a:gd name="connsiteY0" fmla="*/ 0 h 707276"/>
              <a:gd name="connsiteX1" fmla="*/ 707278 w 707278"/>
              <a:gd name="connsiteY1" fmla="*/ 353638 h 707276"/>
              <a:gd name="connsiteX2" fmla="*/ 353639 w 707278"/>
              <a:gd name="connsiteY2" fmla="*/ 707276 h 707276"/>
              <a:gd name="connsiteX3" fmla="*/ 0 w 707278"/>
              <a:gd name="connsiteY3" fmla="*/ 353638 h 707276"/>
              <a:gd name="connsiteX4" fmla="*/ 353639 w 707278"/>
              <a:gd name="connsiteY4" fmla="*/ 0 h 707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278" h="707276">
                <a:moveTo>
                  <a:pt x="353639" y="0"/>
                </a:moveTo>
                <a:cubicBezTo>
                  <a:pt x="548948" y="0"/>
                  <a:pt x="707278" y="158329"/>
                  <a:pt x="707278" y="353638"/>
                </a:cubicBezTo>
                <a:cubicBezTo>
                  <a:pt x="707278" y="548947"/>
                  <a:pt x="548948" y="707276"/>
                  <a:pt x="353639" y="707276"/>
                </a:cubicBezTo>
                <a:cubicBezTo>
                  <a:pt x="158330" y="707276"/>
                  <a:pt x="0" y="548947"/>
                  <a:pt x="0" y="353638"/>
                </a:cubicBezTo>
                <a:cubicBezTo>
                  <a:pt x="0" y="158329"/>
                  <a:pt x="158330" y="0"/>
                  <a:pt x="353639" y="0"/>
                </a:cubicBezTo>
                <a:close/>
              </a:path>
            </a:pathLst>
          </a:custGeom>
          <a:effectLst>
            <a:outerShdw blurRad="127000" sx="102000" sy="102000" algn="ctr" rotWithShape="0">
              <a:schemeClr val="tx1">
                <a:lumMod val="95000"/>
                <a:lumOff val="5000"/>
                <a:alpha val="40000"/>
              </a:schemeClr>
            </a:outerShdw>
          </a:effectLst>
        </p:spPr>
        <p:txBody>
          <a:bodyPr wrap="square">
            <a:noAutofit/>
          </a:bodyPr>
          <a:lstStyle>
            <a:lvl1pPr marL="0" indent="0">
              <a:buNone/>
              <a:defRPr sz="100"/>
            </a:lvl1pPr>
          </a:lstStyle>
          <a:p>
            <a:endParaRPr lang="id-ID" dirty="0"/>
          </a:p>
        </p:txBody>
      </p:sp>
    </p:spTree>
    <p:extLst>
      <p:ext uri="{BB962C8B-B14F-4D97-AF65-F5344CB8AC3E}">
        <p14:creationId xmlns:p14="http://schemas.microsoft.com/office/powerpoint/2010/main" val="22606271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Layout Template 04">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110848" y="1604694"/>
            <a:ext cx="3284330" cy="4568178"/>
          </a:xfrm>
          <a:custGeom>
            <a:avLst/>
            <a:gdLst>
              <a:gd name="connsiteX0" fmla="*/ 0 w 3284330"/>
              <a:gd name="connsiteY0" fmla="*/ 0 h 4568178"/>
              <a:gd name="connsiteX1" fmla="*/ 3284330 w 3284330"/>
              <a:gd name="connsiteY1" fmla="*/ 0 h 4568178"/>
              <a:gd name="connsiteX2" fmla="*/ 3284330 w 3284330"/>
              <a:gd name="connsiteY2" fmla="*/ 4568178 h 4568178"/>
              <a:gd name="connsiteX3" fmla="*/ 0 w 3284330"/>
              <a:gd name="connsiteY3" fmla="*/ 4568178 h 4568178"/>
            </a:gdLst>
            <a:ahLst/>
            <a:cxnLst>
              <a:cxn ang="0">
                <a:pos x="connsiteX0" y="connsiteY0"/>
              </a:cxn>
              <a:cxn ang="0">
                <a:pos x="connsiteX1" y="connsiteY1"/>
              </a:cxn>
              <a:cxn ang="0">
                <a:pos x="connsiteX2" y="connsiteY2"/>
              </a:cxn>
              <a:cxn ang="0">
                <a:pos x="connsiteX3" y="connsiteY3"/>
              </a:cxn>
            </a:cxnLst>
            <a:rect l="l" t="t" r="r" b="b"/>
            <a:pathLst>
              <a:path w="3284330" h="4568178">
                <a:moveTo>
                  <a:pt x="0" y="0"/>
                </a:moveTo>
                <a:lnTo>
                  <a:pt x="3284330" y="0"/>
                </a:lnTo>
                <a:lnTo>
                  <a:pt x="3284330" y="4568178"/>
                </a:lnTo>
                <a:lnTo>
                  <a:pt x="0" y="4568178"/>
                </a:lnTo>
                <a:close/>
              </a:path>
            </a:pathLst>
          </a:custGeom>
          <a:noFill/>
          <a:ln w="12700" cap="flat" cmpd="sng" algn="ctr">
            <a:noFill/>
            <a:prstDash val="solid"/>
            <a:miter lim="800000"/>
          </a:ln>
          <a:effectLst>
            <a:outerShdw blurRad="12700" dist="381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defRPr>
            </a:lvl1pPr>
          </a:lstStyle>
          <a:p>
            <a:pPr marL="0" lvl="0" algn="ctr"/>
            <a:endParaRPr lang="zh-CN" altLang="en-US"/>
          </a:p>
        </p:txBody>
      </p:sp>
      <p:sp>
        <p:nvSpPr>
          <p:cNvPr id="8" name="图片占位符 7"/>
          <p:cNvSpPr>
            <a:spLocks noGrp="1"/>
          </p:cNvSpPr>
          <p:nvPr>
            <p:ph type="pic" sz="quarter" idx="11"/>
          </p:nvPr>
        </p:nvSpPr>
        <p:spPr>
          <a:xfrm>
            <a:off x="4454162" y="1604694"/>
            <a:ext cx="3284330" cy="4568178"/>
          </a:xfrm>
          <a:custGeom>
            <a:avLst/>
            <a:gdLst>
              <a:gd name="connsiteX0" fmla="*/ 0 w 3284330"/>
              <a:gd name="connsiteY0" fmla="*/ 0 h 4568178"/>
              <a:gd name="connsiteX1" fmla="*/ 3284330 w 3284330"/>
              <a:gd name="connsiteY1" fmla="*/ 0 h 4568178"/>
              <a:gd name="connsiteX2" fmla="*/ 3284330 w 3284330"/>
              <a:gd name="connsiteY2" fmla="*/ 4568178 h 4568178"/>
              <a:gd name="connsiteX3" fmla="*/ 0 w 3284330"/>
              <a:gd name="connsiteY3" fmla="*/ 4568178 h 4568178"/>
            </a:gdLst>
            <a:ahLst/>
            <a:cxnLst>
              <a:cxn ang="0">
                <a:pos x="connsiteX0" y="connsiteY0"/>
              </a:cxn>
              <a:cxn ang="0">
                <a:pos x="connsiteX1" y="connsiteY1"/>
              </a:cxn>
              <a:cxn ang="0">
                <a:pos x="connsiteX2" y="connsiteY2"/>
              </a:cxn>
              <a:cxn ang="0">
                <a:pos x="connsiteX3" y="connsiteY3"/>
              </a:cxn>
            </a:cxnLst>
            <a:rect l="l" t="t" r="r" b="b"/>
            <a:pathLst>
              <a:path w="3284330" h="4568178">
                <a:moveTo>
                  <a:pt x="0" y="0"/>
                </a:moveTo>
                <a:lnTo>
                  <a:pt x="3284330" y="0"/>
                </a:lnTo>
                <a:lnTo>
                  <a:pt x="3284330" y="4568178"/>
                </a:lnTo>
                <a:lnTo>
                  <a:pt x="0" y="4568178"/>
                </a:lnTo>
                <a:close/>
              </a:path>
            </a:pathLst>
          </a:custGeom>
          <a:noFill/>
          <a:ln w="12700" cap="flat" cmpd="sng" algn="ctr">
            <a:noFill/>
            <a:prstDash val="solid"/>
            <a:miter lim="800000"/>
          </a:ln>
          <a:effectLst>
            <a:outerShdw blurRad="12700" dist="381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23637872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Layout Template 03">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5046663" y="2740026"/>
            <a:ext cx="2098674" cy="2098674"/>
          </a:xfrm>
          <a:custGeom>
            <a:avLst/>
            <a:gdLst>
              <a:gd name="connsiteX0" fmla="*/ 1049337 w 2098674"/>
              <a:gd name="connsiteY0" fmla="*/ 0 h 2098674"/>
              <a:gd name="connsiteX1" fmla="*/ 2098674 w 2098674"/>
              <a:gd name="connsiteY1" fmla="*/ 1049337 h 2098674"/>
              <a:gd name="connsiteX2" fmla="*/ 1049337 w 2098674"/>
              <a:gd name="connsiteY2" fmla="*/ 2098674 h 2098674"/>
              <a:gd name="connsiteX3" fmla="*/ 0 w 2098674"/>
              <a:gd name="connsiteY3" fmla="*/ 1049337 h 2098674"/>
              <a:gd name="connsiteX4" fmla="*/ 1049337 w 2098674"/>
              <a:gd name="connsiteY4" fmla="*/ 0 h 2098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8674" h="2098674">
                <a:moveTo>
                  <a:pt x="1049337" y="0"/>
                </a:moveTo>
                <a:cubicBezTo>
                  <a:pt x="1628870" y="0"/>
                  <a:pt x="2098674" y="469804"/>
                  <a:pt x="2098674" y="1049337"/>
                </a:cubicBezTo>
                <a:cubicBezTo>
                  <a:pt x="2098674" y="1628870"/>
                  <a:pt x="1628870" y="2098674"/>
                  <a:pt x="1049337" y="2098674"/>
                </a:cubicBezTo>
                <a:cubicBezTo>
                  <a:pt x="469804" y="2098674"/>
                  <a:pt x="0" y="1628870"/>
                  <a:pt x="0" y="1049337"/>
                </a:cubicBezTo>
                <a:cubicBezTo>
                  <a:pt x="0" y="469804"/>
                  <a:pt x="469804" y="0"/>
                  <a:pt x="104933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328372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71B1C"/>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7" cstate="print">
            <a:extLst>
              <a:ext uri="{28A0092B-C50C-407E-A947-70E740481C1C}">
                <a14:useLocalDpi xmlns:a14="http://schemas.microsoft.com/office/drawing/2010/main" val="0"/>
              </a:ext>
            </a:extLst>
          </a:blip>
          <a:srcRect t="29450" r="47064"/>
          <a:stretch>
            <a:fillRect/>
          </a:stretch>
        </p:blipFill>
        <p:spPr>
          <a:xfrm rot="11156102">
            <a:off x="-121298" y="4618458"/>
            <a:ext cx="1207646" cy="2283551"/>
          </a:xfrm>
          <a:custGeom>
            <a:avLst/>
            <a:gdLst>
              <a:gd name="connsiteX0" fmla="*/ 1207646 w 1207646"/>
              <a:gd name="connsiteY0" fmla="*/ 2283551 h 2283551"/>
              <a:gd name="connsiteX1" fmla="*/ 0 w 1207646"/>
              <a:gd name="connsiteY1" fmla="*/ 2283551 h 2283551"/>
              <a:gd name="connsiteX2" fmla="*/ 0 w 1207646"/>
              <a:gd name="connsiteY2" fmla="*/ 100866 h 2283551"/>
              <a:gd name="connsiteX3" fmla="*/ 970253 w 1207646"/>
              <a:gd name="connsiteY3" fmla="*/ 0 h 2283551"/>
            </a:gdLst>
            <a:ahLst/>
            <a:cxnLst>
              <a:cxn ang="0">
                <a:pos x="connsiteX0" y="connsiteY0"/>
              </a:cxn>
              <a:cxn ang="0">
                <a:pos x="connsiteX1" y="connsiteY1"/>
              </a:cxn>
              <a:cxn ang="0">
                <a:pos x="connsiteX2" y="connsiteY2"/>
              </a:cxn>
              <a:cxn ang="0">
                <a:pos x="connsiteX3" y="connsiteY3"/>
              </a:cxn>
            </a:cxnLst>
            <a:rect l="l" t="t" r="r" b="b"/>
            <a:pathLst>
              <a:path w="1207646" h="2283551">
                <a:moveTo>
                  <a:pt x="1207646" y="2283551"/>
                </a:moveTo>
                <a:lnTo>
                  <a:pt x="0" y="2283551"/>
                </a:lnTo>
                <a:lnTo>
                  <a:pt x="0" y="100866"/>
                </a:lnTo>
                <a:lnTo>
                  <a:pt x="970253" y="0"/>
                </a:lnTo>
                <a:close/>
              </a:path>
            </a:pathLst>
          </a:cu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rcRect t="35451" r="56530"/>
          <a:stretch>
            <a:fillRect/>
          </a:stretch>
        </p:blipFill>
        <p:spPr>
          <a:xfrm rot="21557155">
            <a:off x="11213214" y="-6259"/>
            <a:ext cx="991690" cy="2089289"/>
          </a:xfrm>
          <a:custGeom>
            <a:avLst/>
            <a:gdLst>
              <a:gd name="connsiteX0" fmla="*/ 0 w 991690"/>
              <a:gd name="connsiteY0" fmla="*/ 0 h 2089289"/>
              <a:gd name="connsiteX1" fmla="*/ 991690 w 991690"/>
              <a:gd name="connsiteY1" fmla="*/ 12360 h 2089289"/>
              <a:gd name="connsiteX2" fmla="*/ 965803 w 991690"/>
              <a:gd name="connsiteY2" fmla="*/ 2089289 h 2089289"/>
              <a:gd name="connsiteX3" fmla="*/ 0 w 991690"/>
              <a:gd name="connsiteY3" fmla="*/ 2089289 h 2089289"/>
            </a:gdLst>
            <a:ahLst/>
            <a:cxnLst>
              <a:cxn ang="0">
                <a:pos x="connsiteX0" y="connsiteY0"/>
              </a:cxn>
              <a:cxn ang="0">
                <a:pos x="connsiteX1" y="connsiteY1"/>
              </a:cxn>
              <a:cxn ang="0">
                <a:pos x="connsiteX2" y="connsiteY2"/>
              </a:cxn>
              <a:cxn ang="0">
                <a:pos x="connsiteX3" y="connsiteY3"/>
              </a:cxn>
            </a:cxnLst>
            <a:rect l="l" t="t" r="r" b="b"/>
            <a:pathLst>
              <a:path w="991690" h="2089289">
                <a:moveTo>
                  <a:pt x="0" y="0"/>
                </a:moveTo>
                <a:lnTo>
                  <a:pt x="991690" y="12360"/>
                </a:lnTo>
                <a:lnTo>
                  <a:pt x="965803" y="2089289"/>
                </a:lnTo>
                <a:lnTo>
                  <a:pt x="0" y="2089289"/>
                </a:lnTo>
                <a:close/>
              </a:path>
            </a:pathLst>
          </a:custGeom>
        </p:spPr>
      </p:pic>
      <p:pic>
        <p:nvPicPr>
          <p:cNvPr id="4" name="图片 3"/>
          <p:cNvPicPr>
            <a:picLocks noChangeAspect="1"/>
          </p:cNvPicPr>
          <p:nvPr/>
        </p:nvPicPr>
        <p:blipFill>
          <a:blip r:embed="rId7" cstate="print">
            <a:extLst>
              <a:ext uri="{28A0092B-C50C-407E-A947-70E740481C1C}">
                <a14:useLocalDpi xmlns:a14="http://schemas.microsoft.com/office/drawing/2010/main" val="0"/>
              </a:ext>
            </a:extLst>
          </a:blip>
          <a:srcRect t="33916" r="30984"/>
          <a:stretch>
            <a:fillRect/>
          </a:stretch>
        </p:blipFill>
        <p:spPr>
          <a:xfrm rot="8904515">
            <a:off x="-169671" y="5289913"/>
            <a:ext cx="1574491" cy="2138985"/>
          </a:xfrm>
          <a:custGeom>
            <a:avLst/>
            <a:gdLst>
              <a:gd name="connsiteX0" fmla="*/ 0 w 1574491"/>
              <a:gd name="connsiteY0" fmla="*/ 2138985 h 2138985"/>
              <a:gd name="connsiteX1" fmla="*/ 0 w 1574491"/>
              <a:gd name="connsiteY1" fmla="*/ 0 h 2138985"/>
              <a:gd name="connsiteX2" fmla="*/ 1574491 w 1574491"/>
              <a:gd name="connsiteY2" fmla="*/ 968308 h 2138985"/>
              <a:gd name="connsiteX3" fmla="*/ 854528 w 1574491"/>
              <a:gd name="connsiteY3" fmla="*/ 2138985 h 2138985"/>
            </a:gdLst>
            <a:ahLst/>
            <a:cxnLst>
              <a:cxn ang="0">
                <a:pos x="connsiteX0" y="connsiteY0"/>
              </a:cxn>
              <a:cxn ang="0">
                <a:pos x="connsiteX1" y="connsiteY1"/>
              </a:cxn>
              <a:cxn ang="0">
                <a:pos x="connsiteX2" y="connsiteY2"/>
              </a:cxn>
              <a:cxn ang="0">
                <a:pos x="connsiteX3" y="connsiteY3"/>
              </a:cxn>
            </a:cxnLst>
            <a:rect l="l" t="t" r="r" b="b"/>
            <a:pathLst>
              <a:path w="1574491" h="2138985">
                <a:moveTo>
                  <a:pt x="0" y="2138985"/>
                </a:moveTo>
                <a:lnTo>
                  <a:pt x="0" y="0"/>
                </a:lnTo>
                <a:lnTo>
                  <a:pt x="1574491" y="968308"/>
                </a:lnTo>
                <a:lnTo>
                  <a:pt x="854528" y="2138985"/>
                </a:lnTo>
                <a:close/>
              </a:path>
            </a:pathLst>
          </a:custGeom>
        </p:spPr>
      </p:pic>
      <p:pic>
        <p:nvPicPr>
          <p:cNvPr id="5" name="图片 4"/>
          <p:cNvPicPr>
            <a:picLocks noChangeAspect="1"/>
          </p:cNvPicPr>
          <p:nvPr/>
        </p:nvPicPr>
        <p:blipFill>
          <a:blip r:embed="rId7" cstate="print">
            <a:extLst>
              <a:ext uri="{28A0092B-C50C-407E-A947-70E740481C1C}">
                <a14:useLocalDpi xmlns:a14="http://schemas.microsoft.com/office/drawing/2010/main" val="0"/>
              </a:ext>
            </a:extLst>
          </a:blip>
          <a:srcRect t="33614" r="35756"/>
          <a:stretch>
            <a:fillRect/>
          </a:stretch>
        </p:blipFill>
        <p:spPr>
          <a:xfrm rot="19305568">
            <a:off x="10833705" y="-684131"/>
            <a:ext cx="1465634" cy="2148774"/>
          </a:xfrm>
          <a:custGeom>
            <a:avLst/>
            <a:gdLst>
              <a:gd name="connsiteX0" fmla="*/ 0 w 1465634"/>
              <a:gd name="connsiteY0" fmla="*/ 0 h 2148774"/>
              <a:gd name="connsiteX1" fmla="*/ 1465634 w 1465634"/>
              <a:gd name="connsiteY1" fmla="*/ 1155021 h 2148774"/>
              <a:gd name="connsiteX2" fmla="*/ 682488 w 1465634"/>
              <a:gd name="connsiteY2" fmla="*/ 2148774 h 2148774"/>
              <a:gd name="connsiteX3" fmla="*/ 0 w 1465634"/>
              <a:gd name="connsiteY3" fmla="*/ 2148774 h 2148774"/>
            </a:gdLst>
            <a:ahLst/>
            <a:cxnLst>
              <a:cxn ang="0">
                <a:pos x="connsiteX0" y="connsiteY0"/>
              </a:cxn>
              <a:cxn ang="0">
                <a:pos x="connsiteX1" y="connsiteY1"/>
              </a:cxn>
              <a:cxn ang="0">
                <a:pos x="connsiteX2" y="connsiteY2"/>
              </a:cxn>
              <a:cxn ang="0">
                <a:pos x="connsiteX3" y="connsiteY3"/>
              </a:cxn>
            </a:cxnLst>
            <a:rect l="l" t="t" r="r" b="b"/>
            <a:pathLst>
              <a:path w="1465634" h="2148774">
                <a:moveTo>
                  <a:pt x="0" y="0"/>
                </a:moveTo>
                <a:lnTo>
                  <a:pt x="1465634" y="1155021"/>
                </a:lnTo>
                <a:lnTo>
                  <a:pt x="682488" y="2148774"/>
                </a:lnTo>
                <a:lnTo>
                  <a:pt x="0" y="2148774"/>
                </a:lnTo>
                <a:close/>
              </a:path>
            </a:pathLst>
          </a:custGeom>
        </p:spPr>
      </p:pic>
      <p:sp>
        <p:nvSpPr>
          <p:cNvPr id="6" name="文本框 5"/>
          <p:cNvSpPr txBox="1"/>
          <p:nvPr/>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spTree>
    <p:extLst>
      <p:ext uri="{BB962C8B-B14F-4D97-AF65-F5344CB8AC3E}">
        <p14:creationId xmlns:p14="http://schemas.microsoft.com/office/powerpoint/2010/main" val="117996296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5" r:id="rId5"/>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6.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E7CCDFB-9860-2BCE-E572-543E81FDFEE1}"/>
              </a:ext>
            </a:extLst>
          </p:cNvPr>
          <p:cNvSpPr txBox="1"/>
          <p:nvPr/>
        </p:nvSpPr>
        <p:spPr>
          <a:xfrm>
            <a:off x="3059078" y="1516396"/>
            <a:ext cx="6280887" cy="3012363"/>
          </a:xfrm>
          <a:prstGeom prst="rect">
            <a:avLst/>
          </a:prstGeom>
          <a:noFill/>
        </p:spPr>
        <p:txBody>
          <a:bodyPr wrap="none" rtlCol="0">
            <a:spAutoFit/>
          </a:bodyPr>
          <a:lstStyle/>
          <a:p>
            <a:pPr algn="ctr" rtl="1">
              <a:lnSpc>
                <a:spcPct val="150000"/>
              </a:lnSpc>
              <a:buClr>
                <a:schemeClr val="tx2"/>
              </a:buClr>
            </a:pPr>
            <a:r>
              <a:rPr lang="fa-IR" sz="13800" b="1">
                <a:solidFill>
                  <a:srgbClr val="D7AC44"/>
                </a:solidFill>
                <a:latin typeface="IranNastaliq" panose="02020505000000020003" pitchFamily="18" charset="0"/>
                <a:cs typeface="IranNastaliq" panose="02020505000000020003" pitchFamily="18" charset="0"/>
              </a:rPr>
              <a:t>به نام حضرت دوست</a:t>
            </a:r>
            <a:endParaRPr lang="fa-IR" sz="7200" b="1" dirty="0">
              <a:solidFill>
                <a:srgbClr val="D7AC44"/>
              </a:solidFill>
              <a:latin typeface="IranNastaliq" panose="02020505000000020003" pitchFamily="18" charset="0"/>
              <a:cs typeface="IranNastaliq" panose="02020505000000020003" pitchFamily="18" charset="0"/>
            </a:endParaRPr>
          </a:p>
        </p:txBody>
      </p:sp>
    </p:spTree>
    <p:extLst>
      <p:ext uri="{BB962C8B-B14F-4D97-AF65-F5344CB8AC3E}">
        <p14:creationId xmlns:p14="http://schemas.microsoft.com/office/powerpoint/2010/main" val="632972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0FC5D-624E-47A1-6D98-D1A4044E8C2C}"/>
            </a:ext>
          </a:extLst>
        </p:cNvPr>
        <p:cNvGrpSpPr/>
        <p:nvPr/>
      </p:nvGrpSpPr>
      <p:grpSpPr>
        <a:xfrm>
          <a:off x="0" y="0"/>
          <a:ext cx="0" cy="0"/>
          <a:chOff x="0" y="0"/>
          <a:chExt cx="0" cy="0"/>
        </a:xfrm>
      </p:grpSpPr>
      <p:sp>
        <p:nvSpPr>
          <p:cNvPr id="20" name="文本框 19">
            <a:extLst>
              <a:ext uri="{FF2B5EF4-FFF2-40B4-BE49-F238E27FC236}">
                <a16:creationId xmlns:a16="http://schemas.microsoft.com/office/drawing/2014/main" id="{190EF17B-980D-59FD-B5C6-EFE2C7CB9386}"/>
              </a:ext>
            </a:extLst>
          </p:cNvPr>
          <p:cNvSpPr txBox="1"/>
          <p:nvPr/>
        </p:nvSpPr>
        <p:spPr>
          <a:xfrm>
            <a:off x="655782" y="1444323"/>
            <a:ext cx="10980189" cy="5078313"/>
          </a:xfrm>
          <a:prstGeom prst="rect">
            <a:avLst/>
          </a:prstGeom>
          <a:noFill/>
        </p:spPr>
        <p:txBody>
          <a:bodyPr wrap="square" rtlCol="0">
            <a:spAutoFit/>
            <a:scene3d>
              <a:camera prst="orthographicFront"/>
              <a:lightRig rig="threePt" dir="t"/>
            </a:scene3d>
            <a:sp3d contourW="12700"/>
          </a:bodyPr>
          <a:lstStyle/>
          <a:p>
            <a:pPr algn="justLow" rtl="1">
              <a:lnSpc>
                <a:spcPct val="150000"/>
              </a:lnSpc>
              <a:spcBef>
                <a:spcPts val="0"/>
              </a:spcBef>
              <a:buFontTx/>
              <a:buNone/>
              <a:defRPr/>
            </a:pPr>
            <a:r>
              <a:rPr lang="fa-IR" sz="2400">
                <a:solidFill>
                  <a:schemeClr val="bg1"/>
                </a:solidFill>
                <a:latin typeface="Vazir" panose="020B0603030804020204" pitchFamily="34" charset="-78"/>
                <a:cs typeface="B Zar" panose="00000400000000000000" pitchFamily="2" charset="-78"/>
              </a:rPr>
              <a:t>نظریه انتقاد، ریشه در فلسفه نئومارکسیستی و مکتب فرانکفورت دارد که در دهه ۱۹۳۰ در آلمان شکل گرفت. هورکایمر، یکی از نظریه‌پردازان این مکتب، در سال ۱۹۳۷ نظریه انتقاد را با هدف رهایی انسان‌ها از ساختارهای سلطه‌گر و شرایط ناعادلانه اجتماعی ارائه داد.</a:t>
            </a:r>
          </a:p>
          <a:p>
            <a:pPr algn="justLow" rtl="1">
              <a:lnSpc>
                <a:spcPct val="150000"/>
              </a:lnSpc>
              <a:spcBef>
                <a:spcPts val="0"/>
              </a:spcBef>
              <a:buFontTx/>
              <a:buNone/>
              <a:defRPr/>
            </a:pPr>
            <a:r>
              <a:rPr lang="fa-IR" sz="2400">
                <a:solidFill>
                  <a:schemeClr val="bg1"/>
                </a:solidFill>
                <a:latin typeface="Vazir" panose="020B0603030804020204" pitchFamily="34" charset="-78"/>
                <a:cs typeface="B Zar" panose="00000400000000000000" pitchFamily="2" charset="-78"/>
              </a:rPr>
              <a:t>این نظریه بر دیدگاه‌های مارکس بنا شده است؛ مارکس معتقد بود که تاریخ بشر حاصل جدال میان طبقات مرفه و کارگر است و در نهایت طبقه کارگر با انقلاب اجتماعی پیروز خواهد شد. نظریه انتقاد بر این باور است که افراد نباید نسبت به وضعیت موجود بی‌تفاوت باشند، بلکه باید آن را نقد کرده و در مسیر رهایی و عدالت اجتماعی حرکت کنند.</a:t>
            </a:r>
          </a:p>
          <a:p>
            <a:pPr algn="justLow" rtl="1">
              <a:lnSpc>
                <a:spcPct val="150000"/>
              </a:lnSpc>
              <a:spcBef>
                <a:spcPts val="0"/>
              </a:spcBef>
              <a:buFontTx/>
              <a:buNone/>
              <a:defRPr/>
            </a:pPr>
            <a:r>
              <a:rPr lang="fa-IR" sz="2400">
                <a:solidFill>
                  <a:schemeClr val="bg1"/>
                </a:solidFill>
                <a:latin typeface="Vazir" panose="020B0603030804020204" pitchFamily="34" charset="-78"/>
                <a:cs typeface="B Zar" panose="00000400000000000000" pitchFamily="2" charset="-78"/>
              </a:rPr>
              <a:t>در حوزه حسابداری، این دیدگاه زمینه‌ساز شکل‌گیری رویکردهایی مانند «تفکر بینابینی» شده است که تلاش می‌کنند ساختارهای قدرت، معنا، و زمینه‌های اجتماعی را در تحلیل اطلاعات مالی وارد کنند و از نگاه صرفاً فنی و فردمحور فراتر بروند.</a:t>
            </a:r>
          </a:p>
        </p:txBody>
      </p:sp>
      <p:sp>
        <p:nvSpPr>
          <p:cNvPr id="29" name="矩形 28">
            <a:extLst>
              <a:ext uri="{FF2B5EF4-FFF2-40B4-BE49-F238E27FC236}">
                <a16:creationId xmlns:a16="http://schemas.microsoft.com/office/drawing/2014/main" id="{4F0F6FF7-6A97-E119-659E-9C8F5A78414E}"/>
              </a:ext>
            </a:extLst>
          </p:cNvPr>
          <p:cNvSpPr/>
          <p:nvPr/>
        </p:nvSpPr>
        <p:spPr>
          <a:xfrm>
            <a:off x="2669310" y="425319"/>
            <a:ext cx="5765454" cy="646331"/>
          </a:xfrm>
          <a:prstGeom prst="rect">
            <a:avLst/>
          </a:prstGeom>
        </p:spPr>
        <p:txBody>
          <a:bodyPr wrap="square">
            <a:spAutoFit/>
            <a:scene3d>
              <a:camera prst="orthographicFront"/>
              <a:lightRig rig="threePt" dir="t"/>
            </a:scene3d>
            <a:sp3d contourW="12700"/>
          </a:bodyPr>
          <a:lstStyle/>
          <a:p>
            <a:pPr algn="ctr"/>
            <a:r>
              <a:rPr lang="fa-IR" altLang="zh-CN" sz="3600" b="1">
                <a:gradFill>
                  <a:gsLst>
                    <a:gs pos="0">
                      <a:srgbClr val="CDA23D"/>
                    </a:gs>
                    <a:gs pos="55000">
                      <a:srgbClr val="E1B64A"/>
                    </a:gs>
                    <a:gs pos="100000">
                      <a:srgbClr val="F7E880">
                        <a:lumMod val="99000"/>
                      </a:srgbClr>
                    </a:gs>
                  </a:gsLst>
                  <a:lin ang="2700000" scaled="1"/>
                </a:gradFill>
                <a:cs typeface="2  Titr" panose="00000700000000000000" pitchFamily="2" charset="-78"/>
              </a:rPr>
              <a:t>نظریه انتقاد </a:t>
            </a:r>
            <a:endParaRPr lang="zh-CN" altLang="en-US" sz="3600" b="1" dirty="0">
              <a:gradFill>
                <a:gsLst>
                  <a:gs pos="0">
                    <a:srgbClr val="CDA23D"/>
                  </a:gs>
                  <a:gs pos="55000">
                    <a:srgbClr val="E1B64A"/>
                  </a:gs>
                  <a:gs pos="100000">
                    <a:srgbClr val="F7E880">
                      <a:lumMod val="99000"/>
                    </a:srgbClr>
                  </a:gs>
                </a:gsLst>
                <a:lin ang="2700000" scaled="1"/>
              </a:gradFill>
              <a:cs typeface="2  Titr" panose="00000700000000000000" pitchFamily="2" charset="-78"/>
            </a:endParaRPr>
          </a:p>
        </p:txBody>
      </p:sp>
      <p:cxnSp>
        <p:nvCxnSpPr>
          <p:cNvPr id="10" name="直接连接符 9">
            <a:extLst>
              <a:ext uri="{FF2B5EF4-FFF2-40B4-BE49-F238E27FC236}">
                <a16:creationId xmlns:a16="http://schemas.microsoft.com/office/drawing/2014/main" id="{83E2EE7B-388C-D14C-9FD7-A88AC6E45C5C}"/>
              </a:ext>
            </a:extLst>
          </p:cNvPr>
          <p:cNvCxnSpPr>
            <a:cxnSpLocks/>
          </p:cNvCxnSpPr>
          <p:nvPr/>
        </p:nvCxnSpPr>
        <p:spPr>
          <a:xfrm>
            <a:off x="4589253" y="1179218"/>
            <a:ext cx="2029261" cy="0"/>
          </a:xfrm>
          <a:prstGeom prst="line">
            <a:avLst/>
          </a:prstGeom>
          <a:ln>
            <a:solidFill>
              <a:srgbClr val="E1B6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3912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8E93A-EF9C-5EEF-045A-DB69D9090709}"/>
            </a:ext>
          </a:extLst>
        </p:cNvPr>
        <p:cNvGrpSpPr/>
        <p:nvPr/>
      </p:nvGrpSpPr>
      <p:grpSpPr>
        <a:xfrm>
          <a:off x="0" y="0"/>
          <a:ext cx="0" cy="0"/>
          <a:chOff x="0" y="0"/>
          <a:chExt cx="0" cy="0"/>
        </a:xfrm>
      </p:grpSpPr>
      <p:sp>
        <p:nvSpPr>
          <p:cNvPr id="3" name="ïşḻïďê-Rectangle 2">
            <a:extLst>
              <a:ext uri="{FF2B5EF4-FFF2-40B4-BE49-F238E27FC236}">
                <a16:creationId xmlns:a16="http://schemas.microsoft.com/office/drawing/2014/main" id="{D56BDF14-097C-EECD-6F0B-46FB9B21893D}"/>
              </a:ext>
            </a:extLst>
          </p:cNvPr>
          <p:cNvSpPr/>
          <p:nvPr/>
        </p:nvSpPr>
        <p:spPr>
          <a:xfrm>
            <a:off x="8146473" y="1620000"/>
            <a:ext cx="3855027" cy="4568178"/>
          </a:xfrm>
          <a:prstGeom prst="rect">
            <a:avLst/>
          </a:prstGeom>
          <a:gradFill>
            <a:gsLst>
              <a:gs pos="0">
                <a:srgbClr val="CDA23D"/>
              </a:gs>
              <a:gs pos="55000">
                <a:srgbClr val="E1B64A"/>
              </a:gs>
              <a:gs pos="100000">
                <a:srgbClr val="F7E880">
                  <a:lumMod val="99000"/>
                </a:srgbClr>
              </a:gs>
            </a:gsLst>
            <a:lin ang="2700000" scaled="1"/>
          </a:gradFill>
          <a:ln>
            <a:noFill/>
          </a:ln>
          <a:effectLst>
            <a:outerShdw blurRad="127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ïşḻïďê-Rectangle 4">
            <a:extLst>
              <a:ext uri="{FF2B5EF4-FFF2-40B4-BE49-F238E27FC236}">
                <a16:creationId xmlns:a16="http://schemas.microsoft.com/office/drawing/2014/main" id="{7545DB56-B4BC-DAF4-B5DA-F765C778BACC}"/>
              </a:ext>
            </a:extLst>
          </p:cNvPr>
          <p:cNvSpPr/>
          <p:nvPr/>
        </p:nvSpPr>
        <p:spPr>
          <a:xfrm>
            <a:off x="8286239" y="1779375"/>
            <a:ext cx="3575494" cy="3827097"/>
          </a:xfrm>
          <a:prstGeom prst="rect">
            <a:avLst/>
          </a:prstGeom>
        </p:spPr>
        <p:txBody>
          <a:bodyPr wrap="square">
            <a:noAutofit/>
            <a:scene3d>
              <a:camera prst="orthographicFront"/>
              <a:lightRig rig="threePt" dir="t"/>
            </a:scene3d>
            <a:sp3d contourW="12700"/>
          </a:bodyPr>
          <a:lstStyle/>
          <a:p>
            <a:pPr algn="justLow" rtl="1">
              <a:lnSpc>
                <a:spcPct val="150000"/>
              </a:lnSpc>
              <a:spcBef>
                <a:spcPts val="0"/>
              </a:spcBef>
              <a:defRPr/>
            </a:pPr>
            <a:r>
              <a:rPr lang="fa-IR" sz="1600" dirty="0">
                <a:latin typeface="Vazir" panose="020B0603030804020204" pitchFamily="34" charset="-78"/>
                <a:cs typeface="B Zar" panose="00000400000000000000" pitchFamily="2" charset="-78"/>
              </a:rPr>
              <a:t>مکتب فرانکفورت در رابطه با نظریۀ انتقادی، نام مکتبی آلمانی است که در دهۀ ۱۹۳۰ (میلادی) توسط ماکس هورکهایمر در قالب یک انجمن پژوهش‌های اجتماعی در فرانکفورت تأسیس شد. البته اصلی ترین بحث نظری آن را یورگن هابرماس مطرح نمود. عمده فعالیت این مکتب در زمینه‌های مربوط به فلسفۀ علوم اجتماعی، جامعه‌شناسی و نظریۀ اجتماعی نئومارکسیستی است و بیشتر جنبۀ واقع گرایانه دارد. معرفی کنندگان و مترجمان اصلی این سنت فکری در ایران عبارتند از: مراد فرهادپور، بابک احمدی، امید مهرگان، صالح نجفی، محسن ملکی، و جواد گنجی. </a:t>
            </a:r>
          </a:p>
        </p:txBody>
      </p:sp>
      <p:pic>
        <p:nvPicPr>
          <p:cNvPr id="33" name="图片占位符 32">
            <a:extLst>
              <a:ext uri="{FF2B5EF4-FFF2-40B4-BE49-F238E27FC236}">
                <a16:creationId xmlns:a16="http://schemas.microsoft.com/office/drawing/2014/main" id="{63E7B897-3F4A-DD1B-04AC-2892E7F5142C}"/>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2381" t="498" r="2381" b="498"/>
          <a:stretch>
            <a:fillRect/>
          </a:stretch>
        </p:blipFill>
        <p:spPr>
          <a:xfrm>
            <a:off x="763800" y="1620000"/>
            <a:ext cx="7315200" cy="4526428"/>
          </a:xfrm>
        </p:spPr>
      </p:pic>
      <p:sp>
        <p:nvSpPr>
          <p:cNvPr id="31" name="矩形 30">
            <a:extLst>
              <a:ext uri="{FF2B5EF4-FFF2-40B4-BE49-F238E27FC236}">
                <a16:creationId xmlns:a16="http://schemas.microsoft.com/office/drawing/2014/main" id="{9B120BC6-554C-D6B6-3696-41DF34EDB595}"/>
              </a:ext>
            </a:extLst>
          </p:cNvPr>
          <p:cNvSpPr/>
          <p:nvPr/>
        </p:nvSpPr>
        <p:spPr>
          <a:xfrm>
            <a:off x="3757238" y="425319"/>
            <a:ext cx="4677525" cy="646331"/>
          </a:xfrm>
          <a:prstGeom prst="rect">
            <a:avLst/>
          </a:prstGeom>
        </p:spPr>
        <p:txBody>
          <a:bodyPr wrap="square">
            <a:spAutoFit/>
            <a:scene3d>
              <a:camera prst="orthographicFront"/>
              <a:lightRig rig="threePt" dir="t"/>
            </a:scene3d>
            <a:sp3d contourW="12700"/>
          </a:bodyPr>
          <a:lstStyle/>
          <a:p>
            <a:pPr algn="ctr"/>
            <a:r>
              <a:rPr lang="fa-IR" altLang="zh-CN" sz="3600" b="1" dirty="0">
                <a:gradFill>
                  <a:gsLst>
                    <a:gs pos="0">
                      <a:srgbClr val="CDA23D"/>
                    </a:gs>
                    <a:gs pos="55000">
                      <a:srgbClr val="E1B64A"/>
                    </a:gs>
                    <a:gs pos="100000">
                      <a:srgbClr val="F7E880">
                        <a:lumMod val="99000"/>
                      </a:srgbClr>
                    </a:gs>
                  </a:gsLst>
                  <a:lin ang="2700000" scaled="1"/>
                </a:gradFill>
                <a:cs typeface="B Titr" panose="00000700000000000000" pitchFamily="2" charset="-78"/>
              </a:rPr>
              <a:t>مکتب فرانکفورت</a:t>
            </a:r>
          </a:p>
        </p:txBody>
      </p:sp>
      <p:cxnSp>
        <p:nvCxnSpPr>
          <p:cNvPr id="34" name="直接连接符 33">
            <a:extLst>
              <a:ext uri="{FF2B5EF4-FFF2-40B4-BE49-F238E27FC236}">
                <a16:creationId xmlns:a16="http://schemas.microsoft.com/office/drawing/2014/main" id="{911305E3-7530-8332-2C23-D2AE7116748C}"/>
              </a:ext>
            </a:extLst>
          </p:cNvPr>
          <p:cNvCxnSpPr>
            <a:cxnSpLocks/>
          </p:cNvCxnSpPr>
          <p:nvPr/>
        </p:nvCxnSpPr>
        <p:spPr>
          <a:xfrm>
            <a:off x="4615132" y="1071650"/>
            <a:ext cx="2866024" cy="0"/>
          </a:xfrm>
          <a:prstGeom prst="line">
            <a:avLst/>
          </a:prstGeom>
          <a:ln>
            <a:solidFill>
              <a:srgbClr val="E1B64A"/>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099681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20088-666C-CCFB-17F6-D03D30E7A32A}"/>
            </a:ext>
          </a:extLst>
        </p:cNvPr>
        <p:cNvGrpSpPr/>
        <p:nvPr/>
      </p:nvGrpSpPr>
      <p:grpSpPr>
        <a:xfrm>
          <a:off x="0" y="0"/>
          <a:ext cx="0" cy="0"/>
          <a:chOff x="0" y="0"/>
          <a:chExt cx="0" cy="0"/>
        </a:xfrm>
      </p:grpSpPr>
      <p:sp>
        <p:nvSpPr>
          <p:cNvPr id="20" name="文本框 19">
            <a:extLst>
              <a:ext uri="{FF2B5EF4-FFF2-40B4-BE49-F238E27FC236}">
                <a16:creationId xmlns:a16="http://schemas.microsoft.com/office/drawing/2014/main" id="{CDF62A80-5D65-2F9E-3CB3-B92634E3FCCA}"/>
              </a:ext>
            </a:extLst>
          </p:cNvPr>
          <p:cNvSpPr txBox="1"/>
          <p:nvPr/>
        </p:nvSpPr>
        <p:spPr>
          <a:xfrm>
            <a:off x="711200" y="1248229"/>
            <a:ext cx="10980189" cy="5632311"/>
          </a:xfrm>
          <a:prstGeom prst="rect">
            <a:avLst/>
          </a:prstGeom>
          <a:noFill/>
        </p:spPr>
        <p:txBody>
          <a:bodyPr wrap="square" rtlCol="0">
            <a:spAutoFit/>
            <a:scene3d>
              <a:camera prst="orthographicFront"/>
              <a:lightRig rig="threePt" dir="t"/>
            </a:scene3d>
            <a:sp3d contourW="12700"/>
          </a:bodyPr>
          <a:lstStyle/>
          <a:p>
            <a:pPr algn="justLow" rtl="1">
              <a:lnSpc>
                <a:spcPct val="150000"/>
              </a:lnSpc>
              <a:spcBef>
                <a:spcPts val="0"/>
              </a:spcBef>
              <a:buFontTx/>
              <a:buNone/>
              <a:defRPr/>
            </a:pPr>
            <a:r>
              <a:rPr lang="fa-IR" sz="2400">
                <a:solidFill>
                  <a:schemeClr val="bg1"/>
                </a:solidFill>
                <a:latin typeface="Vazir" panose="020B0603030804020204" pitchFamily="34" charset="-78"/>
                <a:cs typeface="B Zar" panose="00000400000000000000" pitchFamily="2" charset="-78"/>
              </a:rPr>
              <a:t>نسل دوم نظریه‌پردازان مکتب فرانکفورت(از جمله ژورژ لوکاش، آنتونیو گرامشی و به‌ویژه یورگن هابرماس)نظریه انتقاد را به‌سمت کاربردهای اجتماعی و ارتباطی سوق دادند. هابرماس با ارائه مفهوم «دایره معلومات عمومی»، فضایی را توصیف می‌کند که در آن اطلاعات به‌صورت شفاف و اثربخش در اختیار مردم قرار می‌گیرد تا بتوانند شرایط اجتماعی خود را نقد کرده و در تصمیم‌گیری‌های سیاسی مشارکت کنند.</a:t>
            </a:r>
          </a:p>
          <a:p>
            <a:pPr algn="justLow" rtl="1">
              <a:lnSpc>
                <a:spcPct val="150000"/>
              </a:lnSpc>
              <a:spcBef>
                <a:spcPts val="0"/>
              </a:spcBef>
              <a:buFontTx/>
              <a:buNone/>
              <a:defRPr/>
            </a:pPr>
            <a:r>
              <a:rPr lang="fa-IR" sz="2400">
                <a:solidFill>
                  <a:schemeClr val="bg1"/>
                </a:solidFill>
                <a:latin typeface="Vazir" panose="020B0603030804020204" pitchFamily="34" charset="-78"/>
                <a:cs typeface="B Zar" panose="00000400000000000000" pitchFamily="2" charset="-78"/>
              </a:rPr>
              <a:t>هابرماس اثبات‌گرایی را در علوم طبیعی مؤثر اما در علوم انسانی ناقص می‌داند؛ زیرا فاقد «خوداندیشی» است ، یعنی توانایی انسان برای تأمل درباره دانسته‌ها و شیوه دانستن. از دیدگاه نظریه انتقاد، بدون خوداندیشی، انسان صرفاً پیرو افکار غالب خواهد بود.</a:t>
            </a:r>
          </a:p>
          <a:p>
            <a:pPr algn="justLow" rtl="1">
              <a:lnSpc>
                <a:spcPct val="150000"/>
              </a:lnSpc>
              <a:spcBef>
                <a:spcPts val="0"/>
              </a:spcBef>
              <a:buFontTx/>
              <a:buNone/>
              <a:defRPr/>
            </a:pPr>
            <a:r>
              <a:rPr lang="fa-IR" sz="2400">
                <a:solidFill>
                  <a:schemeClr val="bg1"/>
                </a:solidFill>
                <a:latin typeface="Vazir" panose="020B0603030804020204" pitchFamily="34" charset="-78"/>
                <a:cs typeface="B Zar" panose="00000400000000000000" pitchFamily="2" charset="-78"/>
              </a:rPr>
              <a:t>در تربیت انتقادی، هدف صرفاً تفسیر جهان نیست، بلکه توانایی برای تغییر آن نیز ضروری است. این دیدگاه می‌تواند در نظام‌های آموزشی و اجتماعی به‌کار گرفته شود و در حوزه حسابداری، زمینه‌ساز شکل‌گیری رویکردهایی مانند «تفکر بینابینی» باشد که هم به داده‌ها و هم به زمینه‌های اجتماعی و معنایی توجه دارند.</a:t>
            </a:r>
          </a:p>
        </p:txBody>
      </p:sp>
      <p:sp>
        <p:nvSpPr>
          <p:cNvPr id="29" name="矩形 28">
            <a:extLst>
              <a:ext uri="{FF2B5EF4-FFF2-40B4-BE49-F238E27FC236}">
                <a16:creationId xmlns:a16="http://schemas.microsoft.com/office/drawing/2014/main" id="{4FEF792E-7E4E-244C-09A1-EA84020D743E}"/>
              </a:ext>
            </a:extLst>
          </p:cNvPr>
          <p:cNvSpPr/>
          <p:nvPr/>
        </p:nvSpPr>
        <p:spPr>
          <a:xfrm>
            <a:off x="2669310" y="425319"/>
            <a:ext cx="5765454" cy="646331"/>
          </a:xfrm>
          <a:prstGeom prst="rect">
            <a:avLst/>
          </a:prstGeom>
        </p:spPr>
        <p:txBody>
          <a:bodyPr wrap="square">
            <a:spAutoFit/>
            <a:scene3d>
              <a:camera prst="orthographicFront"/>
              <a:lightRig rig="threePt" dir="t"/>
            </a:scene3d>
            <a:sp3d contourW="12700"/>
          </a:bodyPr>
          <a:lstStyle/>
          <a:p>
            <a:pPr algn="ctr"/>
            <a:r>
              <a:rPr lang="fa-IR" altLang="zh-CN" sz="3600" b="1">
                <a:gradFill>
                  <a:gsLst>
                    <a:gs pos="0">
                      <a:srgbClr val="CDA23D"/>
                    </a:gs>
                    <a:gs pos="55000">
                      <a:srgbClr val="E1B64A"/>
                    </a:gs>
                    <a:gs pos="100000">
                      <a:srgbClr val="F7E880">
                        <a:lumMod val="99000"/>
                      </a:srgbClr>
                    </a:gs>
                  </a:gsLst>
                  <a:lin ang="2700000" scaled="1"/>
                </a:gradFill>
                <a:cs typeface="2  Titr" panose="00000700000000000000" pitchFamily="2" charset="-78"/>
              </a:rPr>
              <a:t>نظریه انتقاد مدرن </a:t>
            </a:r>
            <a:endParaRPr lang="zh-CN" altLang="en-US" sz="3600" b="1" dirty="0">
              <a:gradFill>
                <a:gsLst>
                  <a:gs pos="0">
                    <a:srgbClr val="CDA23D"/>
                  </a:gs>
                  <a:gs pos="55000">
                    <a:srgbClr val="E1B64A"/>
                  </a:gs>
                  <a:gs pos="100000">
                    <a:srgbClr val="F7E880">
                      <a:lumMod val="99000"/>
                    </a:srgbClr>
                  </a:gs>
                </a:gsLst>
                <a:lin ang="2700000" scaled="1"/>
              </a:gradFill>
              <a:cs typeface="2  Titr" panose="00000700000000000000" pitchFamily="2" charset="-78"/>
            </a:endParaRPr>
          </a:p>
        </p:txBody>
      </p:sp>
      <p:cxnSp>
        <p:nvCxnSpPr>
          <p:cNvPr id="10" name="直接连接符 9">
            <a:extLst>
              <a:ext uri="{FF2B5EF4-FFF2-40B4-BE49-F238E27FC236}">
                <a16:creationId xmlns:a16="http://schemas.microsoft.com/office/drawing/2014/main" id="{694BD731-86D3-13FB-8419-D36E3708DA57}"/>
              </a:ext>
            </a:extLst>
          </p:cNvPr>
          <p:cNvCxnSpPr>
            <a:cxnSpLocks/>
          </p:cNvCxnSpPr>
          <p:nvPr/>
        </p:nvCxnSpPr>
        <p:spPr>
          <a:xfrm>
            <a:off x="4132053" y="1071650"/>
            <a:ext cx="3008976" cy="0"/>
          </a:xfrm>
          <a:prstGeom prst="line">
            <a:avLst/>
          </a:prstGeom>
          <a:ln>
            <a:solidFill>
              <a:srgbClr val="E1B6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47982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5A211-2C9F-362F-A169-5410DFEE7C18}"/>
            </a:ext>
          </a:extLst>
        </p:cNvPr>
        <p:cNvGrpSpPr/>
        <p:nvPr/>
      </p:nvGrpSpPr>
      <p:grpSpPr>
        <a:xfrm>
          <a:off x="0" y="0"/>
          <a:ext cx="0" cy="0"/>
          <a:chOff x="0" y="0"/>
          <a:chExt cx="0" cy="0"/>
        </a:xfrm>
      </p:grpSpPr>
      <p:sp>
        <p:nvSpPr>
          <p:cNvPr id="20" name="文本框 19">
            <a:extLst>
              <a:ext uri="{FF2B5EF4-FFF2-40B4-BE49-F238E27FC236}">
                <a16:creationId xmlns:a16="http://schemas.microsoft.com/office/drawing/2014/main" id="{BD1BC51C-689C-DC9C-D29F-27DCDE0191A7}"/>
              </a:ext>
            </a:extLst>
          </p:cNvPr>
          <p:cNvSpPr txBox="1"/>
          <p:nvPr/>
        </p:nvSpPr>
        <p:spPr>
          <a:xfrm>
            <a:off x="711200" y="1248229"/>
            <a:ext cx="10980189" cy="5262979"/>
          </a:xfrm>
          <a:prstGeom prst="rect">
            <a:avLst/>
          </a:prstGeom>
          <a:noFill/>
        </p:spPr>
        <p:txBody>
          <a:bodyPr wrap="square" rtlCol="0">
            <a:spAutoFit/>
            <a:scene3d>
              <a:camera prst="orthographicFront"/>
              <a:lightRig rig="threePt" dir="t"/>
            </a:scene3d>
            <a:sp3d contourW="12700"/>
          </a:bodyPr>
          <a:lstStyle/>
          <a:p>
            <a:pPr algn="justLow" rtl="1">
              <a:lnSpc>
                <a:spcPct val="150000"/>
              </a:lnSpc>
              <a:spcBef>
                <a:spcPts val="0"/>
              </a:spcBef>
              <a:buFontTx/>
              <a:buNone/>
              <a:defRPr/>
            </a:pPr>
            <a:r>
              <a:rPr lang="fa-IR" sz="2800">
                <a:solidFill>
                  <a:schemeClr val="bg1"/>
                </a:solidFill>
                <a:latin typeface="Vazir" panose="020B0603030804020204" pitchFamily="34" charset="-78"/>
                <a:cs typeface="B Zar" panose="00000400000000000000" pitchFamily="2" charset="-78"/>
              </a:rPr>
              <a:t>یکی از ایرادهای اساسی وارد بر رویکردهای دستوری و اثباتی، مطلق‌اندیشی و نداشتن طیف فکری است. رویکرد دستوری صرفاً بر تفکر قیاسی و رویکرد اثباتی صرفاً بر تفکر استقرایی تکیه دارد و هرکدام شیوه دیگری را نفی می‌کنند.</a:t>
            </a:r>
          </a:p>
          <a:p>
            <a:pPr algn="justLow" rtl="1">
              <a:lnSpc>
                <a:spcPct val="150000"/>
              </a:lnSpc>
              <a:spcBef>
                <a:spcPts val="0"/>
              </a:spcBef>
              <a:buFontTx/>
              <a:buNone/>
              <a:defRPr/>
            </a:pPr>
            <a:r>
              <a:rPr lang="fa-IR" sz="2800">
                <a:solidFill>
                  <a:schemeClr val="bg1"/>
                </a:solidFill>
                <a:latin typeface="Vazir" panose="020B0603030804020204" pitchFamily="34" charset="-78"/>
                <a:cs typeface="B Zar" panose="00000400000000000000" pitchFamily="2" charset="-78"/>
              </a:rPr>
              <a:t>در مقابل، نظریه انتقاد بر گفت‌وگوی باز، یادگیری متقابل و احترام به دیدگاه‌های متفاوت تأکید دارد. از منظر این نظریه، نفی مطلق نظرات دیگران نادرست است و باید با دید باز به تحلیل و برداشت نکات مثبت از دیدگاه‌های مختلف پرداخت. </a:t>
            </a:r>
          </a:p>
          <a:p>
            <a:pPr algn="justLow" rtl="1">
              <a:lnSpc>
                <a:spcPct val="150000"/>
              </a:lnSpc>
              <a:spcBef>
                <a:spcPts val="0"/>
              </a:spcBef>
              <a:buFontTx/>
              <a:buNone/>
              <a:defRPr/>
            </a:pPr>
            <a:r>
              <a:rPr lang="fa-IR" sz="2800">
                <a:solidFill>
                  <a:schemeClr val="bg1"/>
                </a:solidFill>
                <a:latin typeface="Vazir" panose="020B0603030804020204" pitchFamily="34" charset="-78"/>
                <a:cs typeface="B Zar" panose="00000400000000000000" pitchFamily="2" charset="-78"/>
              </a:rPr>
              <a:t>این دیدگاه زمینه‌ساز شکل‌گیری رویکردهایی مانند «تفکر بینابینی» در حسابداری شده است که تلاش می‌کنند از دوگانه‌گرایی سنتی عبور کرده و پژوهش‌هایی چندلایه، تفسیری و اجتماعی ارائه دهند.</a:t>
            </a:r>
          </a:p>
        </p:txBody>
      </p:sp>
      <p:sp>
        <p:nvSpPr>
          <p:cNvPr id="29" name="矩形 28">
            <a:extLst>
              <a:ext uri="{FF2B5EF4-FFF2-40B4-BE49-F238E27FC236}">
                <a16:creationId xmlns:a16="http://schemas.microsoft.com/office/drawing/2014/main" id="{77F69253-5208-1618-C55B-10A44974ED94}"/>
              </a:ext>
            </a:extLst>
          </p:cNvPr>
          <p:cNvSpPr/>
          <p:nvPr/>
        </p:nvSpPr>
        <p:spPr>
          <a:xfrm>
            <a:off x="2669310" y="425319"/>
            <a:ext cx="5765454" cy="646331"/>
          </a:xfrm>
          <a:prstGeom prst="rect">
            <a:avLst/>
          </a:prstGeom>
        </p:spPr>
        <p:txBody>
          <a:bodyPr wrap="square">
            <a:spAutoFit/>
            <a:scene3d>
              <a:camera prst="orthographicFront"/>
              <a:lightRig rig="threePt" dir="t"/>
            </a:scene3d>
            <a:sp3d contourW="12700"/>
          </a:bodyPr>
          <a:lstStyle/>
          <a:p>
            <a:pPr algn="ctr"/>
            <a:r>
              <a:rPr lang="fa-IR" altLang="zh-CN" sz="3600" b="1">
                <a:gradFill>
                  <a:gsLst>
                    <a:gs pos="0">
                      <a:srgbClr val="CDA23D"/>
                    </a:gs>
                    <a:gs pos="55000">
                      <a:srgbClr val="E1B64A"/>
                    </a:gs>
                    <a:gs pos="100000">
                      <a:srgbClr val="F7E880">
                        <a:lumMod val="99000"/>
                      </a:srgbClr>
                    </a:gs>
                  </a:gsLst>
                  <a:lin ang="2700000" scaled="1"/>
                </a:gradFill>
                <a:cs typeface="2  Titr" panose="00000700000000000000" pitchFamily="2" charset="-78"/>
              </a:rPr>
              <a:t>نقد مطلق‌گرایی </a:t>
            </a:r>
            <a:endParaRPr lang="zh-CN" altLang="en-US" sz="3600" b="1" dirty="0">
              <a:gradFill>
                <a:gsLst>
                  <a:gs pos="0">
                    <a:srgbClr val="CDA23D"/>
                  </a:gs>
                  <a:gs pos="55000">
                    <a:srgbClr val="E1B64A"/>
                  </a:gs>
                  <a:gs pos="100000">
                    <a:srgbClr val="F7E880">
                      <a:lumMod val="99000"/>
                    </a:srgbClr>
                  </a:gs>
                </a:gsLst>
                <a:lin ang="2700000" scaled="1"/>
              </a:gradFill>
              <a:cs typeface="2  Titr" panose="00000700000000000000" pitchFamily="2" charset="-78"/>
            </a:endParaRPr>
          </a:p>
        </p:txBody>
      </p:sp>
      <p:cxnSp>
        <p:nvCxnSpPr>
          <p:cNvPr id="10" name="直接连接符 9">
            <a:extLst>
              <a:ext uri="{FF2B5EF4-FFF2-40B4-BE49-F238E27FC236}">
                <a16:creationId xmlns:a16="http://schemas.microsoft.com/office/drawing/2014/main" id="{CB345BD9-92F7-AA1A-8DD9-E7108837BD08}"/>
              </a:ext>
            </a:extLst>
          </p:cNvPr>
          <p:cNvCxnSpPr>
            <a:cxnSpLocks/>
          </p:cNvCxnSpPr>
          <p:nvPr/>
        </p:nvCxnSpPr>
        <p:spPr>
          <a:xfrm>
            <a:off x="4278702" y="1071650"/>
            <a:ext cx="2615859" cy="0"/>
          </a:xfrm>
          <a:prstGeom prst="line">
            <a:avLst/>
          </a:prstGeom>
          <a:ln>
            <a:solidFill>
              <a:srgbClr val="E1B6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71569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6072F-1683-F87F-2432-84AF3EEE3E25}"/>
            </a:ext>
          </a:extLst>
        </p:cNvPr>
        <p:cNvGrpSpPr/>
        <p:nvPr/>
      </p:nvGrpSpPr>
      <p:grpSpPr>
        <a:xfrm>
          <a:off x="0" y="0"/>
          <a:ext cx="0" cy="0"/>
          <a:chOff x="0" y="0"/>
          <a:chExt cx="0" cy="0"/>
        </a:xfrm>
      </p:grpSpPr>
      <p:sp>
        <p:nvSpPr>
          <p:cNvPr id="20" name="文本框 19">
            <a:extLst>
              <a:ext uri="{FF2B5EF4-FFF2-40B4-BE49-F238E27FC236}">
                <a16:creationId xmlns:a16="http://schemas.microsoft.com/office/drawing/2014/main" id="{FE3CD70B-4B44-CE7E-F7F7-06EE1D37EA77}"/>
              </a:ext>
            </a:extLst>
          </p:cNvPr>
          <p:cNvSpPr txBox="1"/>
          <p:nvPr/>
        </p:nvSpPr>
        <p:spPr>
          <a:xfrm>
            <a:off x="711200" y="1248229"/>
            <a:ext cx="10980189" cy="5262979"/>
          </a:xfrm>
          <a:prstGeom prst="rect">
            <a:avLst/>
          </a:prstGeom>
          <a:noFill/>
        </p:spPr>
        <p:txBody>
          <a:bodyPr wrap="square" rtlCol="0">
            <a:spAutoFit/>
            <a:scene3d>
              <a:camera prst="orthographicFront"/>
              <a:lightRig rig="threePt" dir="t"/>
            </a:scene3d>
            <a:sp3d contourW="12700"/>
          </a:bodyPr>
          <a:lstStyle/>
          <a:p>
            <a:pPr algn="justLow" rtl="1">
              <a:lnSpc>
                <a:spcPct val="150000"/>
              </a:lnSpc>
              <a:spcBef>
                <a:spcPts val="0"/>
              </a:spcBef>
              <a:buFontTx/>
              <a:buNone/>
              <a:defRPr/>
            </a:pPr>
            <a:r>
              <a:rPr lang="fa-IR" sz="2800">
                <a:solidFill>
                  <a:schemeClr val="bg1"/>
                </a:solidFill>
                <a:latin typeface="Vazir" panose="020B0603030804020204" pitchFamily="34" charset="-78"/>
                <a:cs typeface="B Zar" panose="00000400000000000000" pitchFamily="2" charset="-78"/>
              </a:rPr>
              <a:t>حسابداری انتقادی، تحت تأثیر نظریه انتقاد و تفکر انتقادی، حسابداری را صرفاً مجموعه‌ای از روش‌های گزارشگری مالی نمی‌داند، بلکه آن را پدیده‌ای اجتماعی و سیاسی می‌بیند که در تخصیص منابع و شکل‌دهی به منافع گروه‌ها نقش دارد. این شاخه از حسابداری تلاش می‌کند منافع پنهان و ناعادلانه را آشکار کند و از منظر اخلاق انتقادی، اصول و رویه‌های رایج را به چالش بکشد.</a:t>
            </a:r>
          </a:p>
          <a:p>
            <a:pPr algn="justLow" rtl="1">
              <a:lnSpc>
                <a:spcPct val="150000"/>
              </a:lnSpc>
              <a:spcBef>
                <a:spcPts val="0"/>
              </a:spcBef>
              <a:buFontTx/>
              <a:buNone/>
              <a:defRPr/>
            </a:pPr>
            <a:r>
              <a:rPr lang="fa-IR" sz="2800">
                <a:solidFill>
                  <a:schemeClr val="bg1"/>
                </a:solidFill>
                <a:latin typeface="Vazir" panose="020B0603030804020204" pitchFamily="34" charset="-78"/>
                <a:cs typeface="B Zar" panose="00000400000000000000" pitchFamily="2" charset="-78"/>
              </a:rPr>
              <a:t>در این دیدگاه، پاسخ به پرسش‌هایی مانند « شرکت‌ها در تضاد بین قانون و استاندارد چه رفتاری دارند؟» یا «در شرایط ابهام، چگونه درآمد پیمان شناسایی شود؟» نیازمند رویکردی ترکیبی است. نظریه انتقاد، برخلاف رویکردهای دستوری و اثباتی که هرکدام مطلق‌گرا هستند، از نکات مثبت هر دو بهره می‌گیرد و در میانه آن‌ها قرار می‌گیرد.</a:t>
            </a:r>
          </a:p>
        </p:txBody>
      </p:sp>
      <p:sp>
        <p:nvSpPr>
          <p:cNvPr id="29" name="矩形 28">
            <a:extLst>
              <a:ext uri="{FF2B5EF4-FFF2-40B4-BE49-F238E27FC236}">
                <a16:creationId xmlns:a16="http://schemas.microsoft.com/office/drawing/2014/main" id="{AEF6CFB4-8EF3-D454-70CA-DCAA60714750}"/>
              </a:ext>
            </a:extLst>
          </p:cNvPr>
          <p:cNvSpPr/>
          <p:nvPr/>
        </p:nvSpPr>
        <p:spPr>
          <a:xfrm>
            <a:off x="2669310" y="425319"/>
            <a:ext cx="5765454" cy="646331"/>
          </a:xfrm>
          <a:prstGeom prst="rect">
            <a:avLst/>
          </a:prstGeom>
        </p:spPr>
        <p:txBody>
          <a:bodyPr wrap="square">
            <a:spAutoFit/>
            <a:scene3d>
              <a:camera prst="orthographicFront"/>
              <a:lightRig rig="threePt" dir="t"/>
            </a:scene3d>
            <a:sp3d contourW="12700"/>
          </a:bodyPr>
          <a:lstStyle/>
          <a:p>
            <a:pPr algn="ctr"/>
            <a:r>
              <a:rPr lang="fa-IR" altLang="zh-CN" sz="3600" b="1">
                <a:gradFill>
                  <a:gsLst>
                    <a:gs pos="0">
                      <a:srgbClr val="CDA23D"/>
                    </a:gs>
                    <a:gs pos="55000">
                      <a:srgbClr val="E1B64A"/>
                    </a:gs>
                    <a:gs pos="100000">
                      <a:srgbClr val="F7E880">
                        <a:lumMod val="99000"/>
                      </a:srgbClr>
                    </a:gs>
                  </a:gsLst>
                  <a:lin ang="2700000" scaled="1"/>
                </a:gradFill>
                <a:cs typeface="2  Titr" panose="00000700000000000000" pitchFamily="2" charset="-78"/>
              </a:rPr>
              <a:t>حسابداری انتقادی </a:t>
            </a:r>
            <a:endParaRPr lang="zh-CN" altLang="en-US" sz="3600" b="1" dirty="0">
              <a:gradFill>
                <a:gsLst>
                  <a:gs pos="0">
                    <a:srgbClr val="CDA23D"/>
                  </a:gs>
                  <a:gs pos="55000">
                    <a:srgbClr val="E1B64A"/>
                  </a:gs>
                  <a:gs pos="100000">
                    <a:srgbClr val="F7E880">
                      <a:lumMod val="99000"/>
                    </a:srgbClr>
                  </a:gs>
                </a:gsLst>
                <a:lin ang="2700000" scaled="1"/>
              </a:gradFill>
              <a:cs typeface="2  Titr" panose="00000700000000000000" pitchFamily="2" charset="-78"/>
            </a:endParaRPr>
          </a:p>
        </p:txBody>
      </p:sp>
      <p:cxnSp>
        <p:nvCxnSpPr>
          <p:cNvPr id="10" name="直接连接符 9">
            <a:extLst>
              <a:ext uri="{FF2B5EF4-FFF2-40B4-BE49-F238E27FC236}">
                <a16:creationId xmlns:a16="http://schemas.microsoft.com/office/drawing/2014/main" id="{83623E9D-31CB-5950-646A-193274C8413E}"/>
              </a:ext>
            </a:extLst>
          </p:cNvPr>
          <p:cNvCxnSpPr>
            <a:cxnSpLocks/>
          </p:cNvCxnSpPr>
          <p:nvPr/>
        </p:nvCxnSpPr>
        <p:spPr>
          <a:xfrm>
            <a:off x="4037162" y="1077675"/>
            <a:ext cx="3103867" cy="0"/>
          </a:xfrm>
          <a:prstGeom prst="line">
            <a:avLst/>
          </a:prstGeom>
          <a:ln>
            <a:solidFill>
              <a:srgbClr val="E1B6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93291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B3572-4596-D398-79F6-3C0ADFBDDCF4}"/>
            </a:ext>
          </a:extLst>
        </p:cNvPr>
        <p:cNvGrpSpPr/>
        <p:nvPr/>
      </p:nvGrpSpPr>
      <p:grpSpPr>
        <a:xfrm>
          <a:off x="0" y="0"/>
          <a:ext cx="0" cy="0"/>
          <a:chOff x="0" y="0"/>
          <a:chExt cx="0" cy="0"/>
        </a:xfrm>
      </p:grpSpPr>
      <p:sp>
        <p:nvSpPr>
          <p:cNvPr id="20" name="文本框 19">
            <a:extLst>
              <a:ext uri="{FF2B5EF4-FFF2-40B4-BE49-F238E27FC236}">
                <a16:creationId xmlns:a16="http://schemas.microsoft.com/office/drawing/2014/main" id="{BE1D3DD3-65F2-00B5-21CD-264F0D7ADE9D}"/>
              </a:ext>
            </a:extLst>
          </p:cNvPr>
          <p:cNvSpPr txBox="1"/>
          <p:nvPr/>
        </p:nvSpPr>
        <p:spPr>
          <a:xfrm>
            <a:off x="711200" y="1248229"/>
            <a:ext cx="10980189" cy="4616648"/>
          </a:xfrm>
          <a:prstGeom prst="rect">
            <a:avLst/>
          </a:prstGeom>
          <a:noFill/>
        </p:spPr>
        <p:txBody>
          <a:bodyPr wrap="square" rtlCol="0">
            <a:spAutoFit/>
            <a:scene3d>
              <a:camera prst="orthographicFront"/>
              <a:lightRig rig="threePt" dir="t"/>
            </a:scene3d>
            <a:sp3d contourW="12700"/>
          </a:bodyPr>
          <a:lstStyle/>
          <a:p>
            <a:pPr algn="justLow" rtl="1">
              <a:lnSpc>
                <a:spcPct val="150000"/>
              </a:lnSpc>
              <a:spcBef>
                <a:spcPts val="0"/>
              </a:spcBef>
              <a:buFontTx/>
              <a:buNone/>
              <a:defRPr/>
            </a:pPr>
            <a:r>
              <a:rPr lang="fa-IR" sz="2800" dirty="0">
                <a:solidFill>
                  <a:schemeClr val="bg1"/>
                </a:solidFill>
                <a:latin typeface="Vazir" panose="020B0603030804020204" pitchFamily="34" charset="-78"/>
                <a:cs typeface="B Zar" panose="00000400000000000000" pitchFamily="2" charset="-78"/>
              </a:rPr>
              <a:t>لافلین در سال ۱۹۹۵ الگویی با عنوان «تفکر بینابینی» ارائه داد که هدف آن طبقه‌بندی مکاتب فکری در علوم اجتماعی و طراحی شیوه‌ای منعطف برای پژوهش‌های تجربی حسابداری بود. این الگو تلاش می‌کند حسابداران را در طیفی از نظریه‌ها و رویکردها قرار دهد تا بتوانند نکات مثبت هر مکتب را جذب کرده و در نهایت به سمت شکل‌گیری یک نظریه مادر برای حسابداری حرکت کنند.</a:t>
            </a:r>
          </a:p>
          <a:p>
            <a:pPr algn="justLow" rtl="1">
              <a:lnSpc>
                <a:spcPct val="150000"/>
              </a:lnSpc>
              <a:spcBef>
                <a:spcPts val="0"/>
              </a:spcBef>
              <a:buFontTx/>
              <a:buNone/>
              <a:defRPr/>
            </a:pPr>
            <a:r>
              <a:rPr lang="fa-IR" sz="2800" dirty="0">
                <a:solidFill>
                  <a:schemeClr val="bg1"/>
                </a:solidFill>
                <a:latin typeface="Vazir" panose="020B0603030804020204" pitchFamily="34" charset="-78"/>
                <a:cs typeface="B Zar" panose="00000400000000000000" pitchFamily="2" charset="-78"/>
              </a:rPr>
              <a:t>پیش از لافلین، بورل و مورگان (۱۹۷۹) ماتریسی دو‌بعدی طراحی کرده بودند که بر اساس دو زنجیره دوقطبی بنا شده بود: یکی درباره ماهیت علوم اجتماعی (از ذهنیت تا عینیت) و دیگری درباره ماهیت تغییر (از جامعه‌شناسی مقررات تا تغییرات رادیکال).</a:t>
            </a:r>
          </a:p>
        </p:txBody>
      </p:sp>
      <p:sp>
        <p:nvSpPr>
          <p:cNvPr id="29" name="矩形 28">
            <a:extLst>
              <a:ext uri="{FF2B5EF4-FFF2-40B4-BE49-F238E27FC236}">
                <a16:creationId xmlns:a16="http://schemas.microsoft.com/office/drawing/2014/main" id="{025E4A83-00EE-BBA3-64DB-0732AC40A816}"/>
              </a:ext>
            </a:extLst>
          </p:cNvPr>
          <p:cNvSpPr/>
          <p:nvPr/>
        </p:nvSpPr>
        <p:spPr>
          <a:xfrm>
            <a:off x="2669310" y="425319"/>
            <a:ext cx="5765454" cy="646331"/>
          </a:xfrm>
          <a:prstGeom prst="rect">
            <a:avLst/>
          </a:prstGeom>
        </p:spPr>
        <p:txBody>
          <a:bodyPr wrap="square">
            <a:spAutoFit/>
            <a:scene3d>
              <a:camera prst="orthographicFront"/>
              <a:lightRig rig="threePt" dir="t"/>
            </a:scene3d>
            <a:sp3d contourW="12700"/>
          </a:bodyPr>
          <a:lstStyle/>
          <a:p>
            <a:pPr algn="ctr"/>
            <a:r>
              <a:rPr lang="fa-IR" altLang="zh-CN" sz="3600" b="1" dirty="0">
                <a:gradFill>
                  <a:gsLst>
                    <a:gs pos="0">
                      <a:srgbClr val="CDA23D"/>
                    </a:gs>
                    <a:gs pos="55000">
                      <a:srgbClr val="E1B64A"/>
                    </a:gs>
                    <a:gs pos="100000">
                      <a:srgbClr val="F7E880">
                        <a:lumMod val="99000"/>
                      </a:srgbClr>
                    </a:gs>
                  </a:gsLst>
                  <a:lin ang="2700000" scaled="1"/>
                </a:gradFill>
                <a:cs typeface="2  Titr" panose="00000700000000000000" pitchFamily="2" charset="-78"/>
              </a:rPr>
              <a:t>الگوی تفکر بینابینی لافلین </a:t>
            </a:r>
            <a:endParaRPr lang="zh-CN" altLang="en-US" sz="3600" b="1" dirty="0">
              <a:gradFill>
                <a:gsLst>
                  <a:gs pos="0">
                    <a:srgbClr val="CDA23D"/>
                  </a:gs>
                  <a:gs pos="55000">
                    <a:srgbClr val="E1B64A"/>
                  </a:gs>
                  <a:gs pos="100000">
                    <a:srgbClr val="F7E880">
                      <a:lumMod val="99000"/>
                    </a:srgbClr>
                  </a:gs>
                </a:gsLst>
                <a:lin ang="2700000" scaled="1"/>
              </a:gradFill>
              <a:cs typeface="2  Titr" panose="00000700000000000000" pitchFamily="2" charset="-78"/>
            </a:endParaRPr>
          </a:p>
        </p:txBody>
      </p:sp>
      <p:cxnSp>
        <p:nvCxnSpPr>
          <p:cNvPr id="10" name="直接连接符 9">
            <a:extLst>
              <a:ext uri="{FF2B5EF4-FFF2-40B4-BE49-F238E27FC236}">
                <a16:creationId xmlns:a16="http://schemas.microsoft.com/office/drawing/2014/main" id="{DADEA83C-A91A-81F0-11C6-D2830A8E83DC}"/>
              </a:ext>
            </a:extLst>
          </p:cNvPr>
          <p:cNvCxnSpPr>
            <a:cxnSpLocks/>
          </p:cNvCxnSpPr>
          <p:nvPr/>
        </p:nvCxnSpPr>
        <p:spPr>
          <a:xfrm>
            <a:off x="3381555" y="1170591"/>
            <a:ext cx="4332515" cy="0"/>
          </a:xfrm>
          <a:prstGeom prst="line">
            <a:avLst/>
          </a:prstGeom>
          <a:ln>
            <a:solidFill>
              <a:srgbClr val="E1B6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06833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ïşḻïďê-Rectangle 9"/>
          <p:cNvSpPr>
            <a:spLocks noChangeAspect="1"/>
          </p:cNvSpPr>
          <p:nvPr/>
        </p:nvSpPr>
        <p:spPr bwMode="auto">
          <a:xfrm>
            <a:off x="4271394" y="1790701"/>
            <a:ext cx="3640269" cy="3661504"/>
          </a:xfrm>
          <a:prstGeom prst="rect">
            <a:avLst/>
          </a:prstGeom>
          <a:noFill/>
          <a:ln w="9525">
            <a:noFill/>
            <a:miter lim="800000"/>
            <a:headEnd/>
            <a:tailEnd/>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grpSp>
        <p:nvGrpSpPr>
          <p:cNvPr id="81" name="组合 80"/>
          <p:cNvGrpSpPr/>
          <p:nvPr/>
        </p:nvGrpSpPr>
        <p:grpSpPr>
          <a:xfrm>
            <a:off x="7346925" y="3568004"/>
            <a:ext cx="650174" cy="582276"/>
            <a:chOff x="7432361" y="3644517"/>
            <a:chExt cx="479302" cy="429249"/>
          </a:xfrm>
          <a:gradFill>
            <a:gsLst>
              <a:gs pos="0">
                <a:srgbClr val="CDA23D"/>
              </a:gs>
              <a:gs pos="55000">
                <a:srgbClr val="E1B64A"/>
              </a:gs>
              <a:gs pos="100000">
                <a:srgbClr val="F7E880">
                  <a:lumMod val="99000"/>
                </a:srgbClr>
              </a:gs>
            </a:gsLst>
            <a:lin ang="2700000" scaled="1"/>
          </a:gradFill>
        </p:grpSpPr>
        <p:sp>
          <p:nvSpPr>
            <p:cNvPr id="29" name="ïşḻïďê-Freeform: Shape 14"/>
            <p:cNvSpPr>
              <a:spLocks/>
            </p:cNvSpPr>
            <p:nvPr/>
          </p:nvSpPr>
          <p:spPr bwMode="auto">
            <a:xfrm>
              <a:off x="7432361" y="3756759"/>
              <a:ext cx="273020" cy="273020"/>
            </a:xfrm>
            <a:custGeom>
              <a:avLst/>
              <a:gdLst/>
              <a:ahLst/>
              <a:cxnLst>
                <a:cxn ang="0">
                  <a:pos x="107" y="67"/>
                </a:cxn>
                <a:cxn ang="0">
                  <a:pos x="114" y="59"/>
                </a:cxn>
                <a:cxn ang="0">
                  <a:pos x="114" y="54"/>
                </a:cxn>
                <a:cxn ang="0">
                  <a:pos x="107" y="47"/>
                </a:cxn>
                <a:cxn ang="0">
                  <a:pos x="106" y="47"/>
                </a:cxn>
                <a:cxn ang="0">
                  <a:pos x="97" y="42"/>
                </a:cxn>
                <a:cxn ang="0">
                  <a:pos x="99" y="29"/>
                </a:cxn>
                <a:cxn ang="0">
                  <a:pos x="99" y="29"/>
                </a:cxn>
                <a:cxn ang="0">
                  <a:pos x="99" y="18"/>
                </a:cxn>
                <a:cxn ang="0">
                  <a:pos x="96" y="15"/>
                </a:cxn>
                <a:cxn ang="0">
                  <a:pos x="85" y="15"/>
                </a:cxn>
                <a:cxn ang="0">
                  <a:pos x="85" y="15"/>
                </a:cxn>
                <a:cxn ang="0">
                  <a:pos x="75" y="18"/>
                </a:cxn>
                <a:cxn ang="0">
                  <a:pos x="67" y="8"/>
                </a:cxn>
                <a:cxn ang="0">
                  <a:pos x="67" y="7"/>
                </a:cxn>
                <a:cxn ang="0">
                  <a:pos x="60" y="0"/>
                </a:cxn>
                <a:cxn ang="0">
                  <a:pos x="55" y="0"/>
                </a:cxn>
                <a:cxn ang="0">
                  <a:pos x="47" y="7"/>
                </a:cxn>
                <a:cxn ang="0">
                  <a:pos x="47" y="8"/>
                </a:cxn>
                <a:cxn ang="0">
                  <a:pos x="43" y="17"/>
                </a:cxn>
                <a:cxn ang="0">
                  <a:pos x="29" y="15"/>
                </a:cxn>
                <a:cxn ang="0">
                  <a:pos x="29" y="15"/>
                </a:cxn>
                <a:cxn ang="0">
                  <a:pos x="18" y="15"/>
                </a:cxn>
                <a:cxn ang="0">
                  <a:pos x="15" y="18"/>
                </a:cxn>
                <a:cxn ang="0">
                  <a:pos x="15" y="29"/>
                </a:cxn>
                <a:cxn ang="0">
                  <a:pos x="15" y="29"/>
                </a:cxn>
                <a:cxn ang="0">
                  <a:pos x="19" y="38"/>
                </a:cxn>
                <a:cxn ang="0">
                  <a:pos x="8" y="47"/>
                </a:cxn>
                <a:cxn ang="0">
                  <a:pos x="8" y="47"/>
                </a:cxn>
                <a:cxn ang="0">
                  <a:pos x="0" y="54"/>
                </a:cxn>
                <a:cxn ang="0">
                  <a:pos x="0" y="59"/>
                </a:cxn>
                <a:cxn ang="0">
                  <a:pos x="8" y="67"/>
                </a:cxn>
                <a:cxn ang="0">
                  <a:pos x="8" y="67"/>
                </a:cxn>
                <a:cxn ang="0">
                  <a:pos x="17" y="71"/>
                </a:cxn>
                <a:cxn ang="0">
                  <a:pos x="15" y="85"/>
                </a:cxn>
                <a:cxn ang="0">
                  <a:pos x="15" y="85"/>
                </a:cxn>
                <a:cxn ang="0">
                  <a:pos x="15" y="95"/>
                </a:cxn>
                <a:cxn ang="0">
                  <a:pos x="18" y="99"/>
                </a:cxn>
                <a:cxn ang="0">
                  <a:pos x="29" y="99"/>
                </a:cxn>
                <a:cxn ang="0">
                  <a:pos x="29" y="99"/>
                </a:cxn>
                <a:cxn ang="0">
                  <a:pos x="39" y="95"/>
                </a:cxn>
                <a:cxn ang="0">
                  <a:pos x="47" y="106"/>
                </a:cxn>
                <a:cxn ang="0">
                  <a:pos x="47" y="106"/>
                </a:cxn>
                <a:cxn ang="0">
                  <a:pos x="55" y="114"/>
                </a:cxn>
                <a:cxn ang="0">
                  <a:pos x="60" y="114"/>
                </a:cxn>
                <a:cxn ang="0">
                  <a:pos x="67" y="106"/>
                </a:cxn>
                <a:cxn ang="0">
                  <a:pos x="67" y="106"/>
                </a:cxn>
                <a:cxn ang="0">
                  <a:pos x="71" y="97"/>
                </a:cxn>
                <a:cxn ang="0">
                  <a:pos x="85" y="99"/>
                </a:cxn>
                <a:cxn ang="0">
                  <a:pos x="85" y="99"/>
                </a:cxn>
                <a:cxn ang="0">
                  <a:pos x="96" y="99"/>
                </a:cxn>
                <a:cxn ang="0">
                  <a:pos x="99" y="95"/>
                </a:cxn>
                <a:cxn ang="0">
                  <a:pos x="99" y="85"/>
                </a:cxn>
                <a:cxn ang="0">
                  <a:pos x="99" y="85"/>
                </a:cxn>
                <a:cxn ang="0">
                  <a:pos x="96" y="75"/>
                </a:cxn>
                <a:cxn ang="0">
                  <a:pos x="106" y="67"/>
                </a:cxn>
                <a:cxn ang="0">
                  <a:pos x="107" y="67"/>
                </a:cxn>
                <a:cxn ang="0">
                  <a:pos x="57" y="85"/>
                </a:cxn>
                <a:cxn ang="0">
                  <a:pos x="29" y="57"/>
                </a:cxn>
                <a:cxn ang="0">
                  <a:pos x="57" y="28"/>
                </a:cxn>
                <a:cxn ang="0">
                  <a:pos x="86" y="57"/>
                </a:cxn>
                <a:cxn ang="0">
                  <a:pos x="57" y="85"/>
                </a:cxn>
              </a:cxnLst>
              <a:rect l="0" t="0" r="r" b="b"/>
              <a:pathLst>
                <a:path w="114" h="114">
                  <a:moveTo>
                    <a:pt x="107" y="67"/>
                  </a:moveTo>
                  <a:cubicBezTo>
                    <a:pt x="111" y="67"/>
                    <a:pt x="114" y="63"/>
                    <a:pt x="114" y="59"/>
                  </a:cubicBezTo>
                  <a:cubicBezTo>
                    <a:pt x="114" y="54"/>
                    <a:pt x="114" y="54"/>
                    <a:pt x="114" y="54"/>
                  </a:cubicBezTo>
                  <a:cubicBezTo>
                    <a:pt x="114" y="50"/>
                    <a:pt x="111" y="47"/>
                    <a:pt x="107" y="47"/>
                  </a:cubicBezTo>
                  <a:cubicBezTo>
                    <a:pt x="106" y="47"/>
                    <a:pt x="106" y="47"/>
                    <a:pt x="106" y="47"/>
                  </a:cubicBezTo>
                  <a:cubicBezTo>
                    <a:pt x="102" y="47"/>
                    <a:pt x="98" y="45"/>
                    <a:pt x="97" y="42"/>
                  </a:cubicBezTo>
                  <a:cubicBezTo>
                    <a:pt x="97" y="40"/>
                    <a:pt x="96" y="32"/>
                    <a:pt x="99" y="29"/>
                  </a:cubicBezTo>
                  <a:cubicBezTo>
                    <a:pt x="99" y="29"/>
                    <a:pt x="99" y="29"/>
                    <a:pt x="99" y="29"/>
                  </a:cubicBezTo>
                  <a:cubicBezTo>
                    <a:pt x="102" y="26"/>
                    <a:pt x="102" y="21"/>
                    <a:pt x="99" y="18"/>
                  </a:cubicBezTo>
                  <a:cubicBezTo>
                    <a:pt x="96" y="15"/>
                    <a:pt x="96" y="15"/>
                    <a:pt x="96" y="15"/>
                  </a:cubicBezTo>
                  <a:cubicBezTo>
                    <a:pt x="93" y="12"/>
                    <a:pt x="88" y="12"/>
                    <a:pt x="85" y="15"/>
                  </a:cubicBezTo>
                  <a:cubicBezTo>
                    <a:pt x="85" y="15"/>
                    <a:pt x="85" y="15"/>
                    <a:pt x="85" y="15"/>
                  </a:cubicBezTo>
                  <a:cubicBezTo>
                    <a:pt x="82" y="18"/>
                    <a:pt x="78" y="19"/>
                    <a:pt x="75" y="18"/>
                  </a:cubicBezTo>
                  <a:cubicBezTo>
                    <a:pt x="73" y="17"/>
                    <a:pt x="67" y="12"/>
                    <a:pt x="67" y="8"/>
                  </a:cubicBezTo>
                  <a:cubicBezTo>
                    <a:pt x="67" y="7"/>
                    <a:pt x="67" y="7"/>
                    <a:pt x="67" y="7"/>
                  </a:cubicBezTo>
                  <a:cubicBezTo>
                    <a:pt x="67" y="3"/>
                    <a:pt x="64" y="0"/>
                    <a:pt x="60" y="0"/>
                  </a:cubicBezTo>
                  <a:cubicBezTo>
                    <a:pt x="55" y="0"/>
                    <a:pt x="55" y="0"/>
                    <a:pt x="55" y="0"/>
                  </a:cubicBezTo>
                  <a:cubicBezTo>
                    <a:pt x="51" y="0"/>
                    <a:pt x="47" y="3"/>
                    <a:pt x="47" y="7"/>
                  </a:cubicBezTo>
                  <a:cubicBezTo>
                    <a:pt x="47" y="8"/>
                    <a:pt x="47" y="8"/>
                    <a:pt x="47" y="8"/>
                  </a:cubicBezTo>
                  <a:cubicBezTo>
                    <a:pt x="47" y="12"/>
                    <a:pt x="45" y="16"/>
                    <a:pt x="43" y="17"/>
                  </a:cubicBezTo>
                  <a:cubicBezTo>
                    <a:pt x="40" y="17"/>
                    <a:pt x="32" y="18"/>
                    <a:pt x="29" y="15"/>
                  </a:cubicBezTo>
                  <a:cubicBezTo>
                    <a:pt x="29" y="15"/>
                    <a:pt x="29" y="15"/>
                    <a:pt x="29" y="15"/>
                  </a:cubicBezTo>
                  <a:cubicBezTo>
                    <a:pt x="26" y="12"/>
                    <a:pt x="21" y="12"/>
                    <a:pt x="18" y="15"/>
                  </a:cubicBezTo>
                  <a:cubicBezTo>
                    <a:pt x="15" y="18"/>
                    <a:pt x="15" y="18"/>
                    <a:pt x="15" y="18"/>
                  </a:cubicBezTo>
                  <a:cubicBezTo>
                    <a:pt x="12" y="21"/>
                    <a:pt x="12" y="26"/>
                    <a:pt x="15" y="29"/>
                  </a:cubicBezTo>
                  <a:cubicBezTo>
                    <a:pt x="15" y="29"/>
                    <a:pt x="15" y="29"/>
                    <a:pt x="15" y="29"/>
                  </a:cubicBezTo>
                  <a:cubicBezTo>
                    <a:pt x="18" y="32"/>
                    <a:pt x="20" y="36"/>
                    <a:pt x="19" y="38"/>
                  </a:cubicBezTo>
                  <a:cubicBezTo>
                    <a:pt x="17" y="41"/>
                    <a:pt x="12" y="47"/>
                    <a:pt x="8" y="47"/>
                  </a:cubicBezTo>
                  <a:cubicBezTo>
                    <a:pt x="8" y="47"/>
                    <a:pt x="8" y="47"/>
                    <a:pt x="8" y="47"/>
                  </a:cubicBezTo>
                  <a:cubicBezTo>
                    <a:pt x="3" y="47"/>
                    <a:pt x="0" y="50"/>
                    <a:pt x="0" y="54"/>
                  </a:cubicBezTo>
                  <a:cubicBezTo>
                    <a:pt x="0" y="59"/>
                    <a:pt x="0" y="59"/>
                    <a:pt x="0" y="59"/>
                  </a:cubicBezTo>
                  <a:cubicBezTo>
                    <a:pt x="0" y="63"/>
                    <a:pt x="3" y="67"/>
                    <a:pt x="8" y="67"/>
                  </a:cubicBezTo>
                  <a:cubicBezTo>
                    <a:pt x="8" y="67"/>
                    <a:pt x="8" y="67"/>
                    <a:pt x="8" y="67"/>
                  </a:cubicBezTo>
                  <a:cubicBezTo>
                    <a:pt x="12" y="67"/>
                    <a:pt x="16" y="69"/>
                    <a:pt x="17" y="71"/>
                  </a:cubicBezTo>
                  <a:cubicBezTo>
                    <a:pt x="18" y="73"/>
                    <a:pt x="18" y="82"/>
                    <a:pt x="15" y="85"/>
                  </a:cubicBezTo>
                  <a:cubicBezTo>
                    <a:pt x="15" y="85"/>
                    <a:pt x="15" y="85"/>
                    <a:pt x="15" y="85"/>
                  </a:cubicBezTo>
                  <a:cubicBezTo>
                    <a:pt x="12" y="88"/>
                    <a:pt x="12" y="93"/>
                    <a:pt x="15" y="95"/>
                  </a:cubicBezTo>
                  <a:cubicBezTo>
                    <a:pt x="18" y="99"/>
                    <a:pt x="18" y="99"/>
                    <a:pt x="18" y="99"/>
                  </a:cubicBezTo>
                  <a:cubicBezTo>
                    <a:pt x="21" y="102"/>
                    <a:pt x="26" y="102"/>
                    <a:pt x="29" y="99"/>
                  </a:cubicBezTo>
                  <a:cubicBezTo>
                    <a:pt x="29" y="99"/>
                    <a:pt x="29" y="99"/>
                    <a:pt x="29" y="99"/>
                  </a:cubicBezTo>
                  <a:cubicBezTo>
                    <a:pt x="32" y="96"/>
                    <a:pt x="37" y="94"/>
                    <a:pt x="39" y="95"/>
                  </a:cubicBezTo>
                  <a:cubicBezTo>
                    <a:pt x="41" y="96"/>
                    <a:pt x="47" y="102"/>
                    <a:pt x="47" y="106"/>
                  </a:cubicBezTo>
                  <a:cubicBezTo>
                    <a:pt x="47" y="106"/>
                    <a:pt x="47" y="106"/>
                    <a:pt x="47" y="106"/>
                  </a:cubicBezTo>
                  <a:cubicBezTo>
                    <a:pt x="47" y="110"/>
                    <a:pt x="51" y="114"/>
                    <a:pt x="55" y="114"/>
                  </a:cubicBezTo>
                  <a:cubicBezTo>
                    <a:pt x="60" y="114"/>
                    <a:pt x="60" y="114"/>
                    <a:pt x="60" y="114"/>
                  </a:cubicBezTo>
                  <a:cubicBezTo>
                    <a:pt x="64" y="114"/>
                    <a:pt x="67" y="110"/>
                    <a:pt x="67" y="106"/>
                  </a:cubicBezTo>
                  <a:cubicBezTo>
                    <a:pt x="67" y="106"/>
                    <a:pt x="67" y="106"/>
                    <a:pt x="67" y="106"/>
                  </a:cubicBezTo>
                  <a:cubicBezTo>
                    <a:pt x="67" y="102"/>
                    <a:pt x="69" y="98"/>
                    <a:pt x="71" y="97"/>
                  </a:cubicBezTo>
                  <a:cubicBezTo>
                    <a:pt x="74" y="96"/>
                    <a:pt x="82" y="96"/>
                    <a:pt x="85" y="99"/>
                  </a:cubicBezTo>
                  <a:cubicBezTo>
                    <a:pt x="85" y="99"/>
                    <a:pt x="85" y="99"/>
                    <a:pt x="85" y="99"/>
                  </a:cubicBezTo>
                  <a:cubicBezTo>
                    <a:pt x="88" y="102"/>
                    <a:pt x="93" y="102"/>
                    <a:pt x="96" y="99"/>
                  </a:cubicBezTo>
                  <a:cubicBezTo>
                    <a:pt x="99" y="95"/>
                    <a:pt x="99" y="95"/>
                    <a:pt x="99" y="95"/>
                  </a:cubicBezTo>
                  <a:cubicBezTo>
                    <a:pt x="102" y="93"/>
                    <a:pt x="102" y="88"/>
                    <a:pt x="99" y="85"/>
                  </a:cubicBezTo>
                  <a:cubicBezTo>
                    <a:pt x="99" y="85"/>
                    <a:pt x="99" y="85"/>
                    <a:pt x="99" y="85"/>
                  </a:cubicBezTo>
                  <a:cubicBezTo>
                    <a:pt x="96" y="82"/>
                    <a:pt x="95" y="77"/>
                    <a:pt x="96" y="75"/>
                  </a:cubicBezTo>
                  <a:cubicBezTo>
                    <a:pt x="97" y="73"/>
                    <a:pt x="102" y="67"/>
                    <a:pt x="106" y="67"/>
                  </a:cubicBezTo>
                  <a:lnTo>
                    <a:pt x="107" y="67"/>
                  </a:lnTo>
                  <a:close/>
                  <a:moveTo>
                    <a:pt x="57" y="85"/>
                  </a:moveTo>
                  <a:cubicBezTo>
                    <a:pt x="41" y="85"/>
                    <a:pt x="29" y="73"/>
                    <a:pt x="29" y="57"/>
                  </a:cubicBezTo>
                  <a:cubicBezTo>
                    <a:pt x="29" y="41"/>
                    <a:pt x="41" y="28"/>
                    <a:pt x="57" y="28"/>
                  </a:cubicBezTo>
                  <a:cubicBezTo>
                    <a:pt x="73" y="28"/>
                    <a:pt x="86" y="41"/>
                    <a:pt x="86" y="57"/>
                  </a:cubicBezTo>
                  <a:cubicBezTo>
                    <a:pt x="86" y="73"/>
                    <a:pt x="73" y="85"/>
                    <a:pt x="57" y="85"/>
                  </a:cubicBezTo>
                  <a:close/>
                </a:path>
              </a:pathLst>
            </a:custGeom>
            <a:grpFill/>
            <a:ln w="9525">
              <a:noFill/>
              <a:round/>
              <a:headEnd/>
              <a:tailEnd/>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30" name="ïşḻïďê-Freeform: Shape 15"/>
            <p:cNvSpPr>
              <a:spLocks/>
            </p:cNvSpPr>
            <p:nvPr/>
          </p:nvSpPr>
          <p:spPr bwMode="auto">
            <a:xfrm>
              <a:off x="7682629" y="3644517"/>
              <a:ext cx="221449" cy="222967"/>
            </a:xfrm>
            <a:custGeom>
              <a:avLst/>
              <a:gdLst/>
              <a:ahLst/>
              <a:cxnLst>
                <a:cxn ang="0">
                  <a:pos x="87" y="55"/>
                </a:cxn>
                <a:cxn ang="0">
                  <a:pos x="93" y="47"/>
                </a:cxn>
                <a:cxn ang="0">
                  <a:pos x="93" y="46"/>
                </a:cxn>
                <a:cxn ang="0">
                  <a:pos x="87" y="39"/>
                </a:cxn>
                <a:cxn ang="0">
                  <a:pos x="79" y="35"/>
                </a:cxn>
                <a:cxn ang="0">
                  <a:pos x="81" y="24"/>
                </a:cxn>
                <a:cxn ang="0">
                  <a:pos x="80" y="14"/>
                </a:cxn>
                <a:cxn ang="0">
                  <a:pos x="79" y="13"/>
                </a:cxn>
                <a:cxn ang="0">
                  <a:pos x="69" y="12"/>
                </a:cxn>
                <a:cxn ang="0">
                  <a:pos x="62" y="15"/>
                </a:cxn>
                <a:cxn ang="0">
                  <a:pos x="55" y="6"/>
                </a:cxn>
                <a:cxn ang="0">
                  <a:pos x="47" y="0"/>
                </a:cxn>
                <a:cxn ang="0">
                  <a:pos x="46" y="0"/>
                </a:cxn>
                <a:cxn ang="0">
                  <a:pos x="38" y="6"/>
                </a:cxn>
                <a:cxn ang="0">
                  <a:pos x="35" y="14"/>
                </a:cxn>
                <a:cxn ang="0">
                  <a:pos x="24" y="12"/>
                </a:cxn>
                <a:cxn ang="0">
                  <a:pos x="14" y="13"/>
                </a:cxn>
                <a:cxn ang="0">
                  <a:pos x="13" y="14"/>
                </a:cxn>
                <a:cxn ang="0">
                  <a:pos x="12" y="24"/>
                </a:cxn>
                <a:cxn ang="0">
                  <a:pos x="15" y="32"/>
                </a:cxn>
                <a:cxn ang="0">
                  <a:pos x="6" y="39"/>
                </a:cxn>
                <a:cxn ang="0">
                  <a:pos x="0" y="46"/>
                </a:cxn>
                <a:cxn ang="0">
                  <a:pos x="0" y="47"/>
                </a:cxn>
                <a:cxn ang="0">
                  <a:pos x="6" y="55"/>
                </a:cxn>
                <a:cxn ang="0">
                  <a:pos x="14" y="58"/>
                </a:cxn>
                <a:cxn ang="0">
                  <a:pos x="12" y="69"/>
                </a:cxn>
                <a:cxn ang="0">
                  <a:pos x="13" y="79"/>
                </a:cxn>
                <a:cxn ang="0">
                  <a:pos x="14" y="80"/>
                </a:cxn>
                <a:cxn ang="0">
                  <a:pos x="24" y="81"/>
                </a:cxn>
                <a:cxn ang="0">
                  <a:pos x="31" y="78"/>
                </a:cxn>
                <a:cxn ang="0">
                  <a:pos x="38" y="87"/>
                </a:cxn>
                <a:cxn ang="0">
                  <a:pos x="46" y="93"/>
                </a:cxn>
                <a:cxn ang="0">
                  <a:pos x="47" y="93"/>
                </a:cxn>
                <a:cxn ang="0">
                  <a:pos x="55" y="87"/>
                </a:cxn>
                <a:cxn ang="0">
                  <a:pos x="58" y="80"/>
                </a:cxn>
                <a:cxn ang="0">
                  <a:pos x="69" y="81"/>
                </a:cxn>
                <a:cxn ang="0">
                  <a:pos x="79" y="80"/>
                </a:cxn>
                <a:cxn ang="0">
                  <a:pos x="80" y="79"/>
                </a:cxn>
                <a:cxn ang="0">
                  <a:pos x="81" y="69"/>
                </a:cxn>
                <a:cxn ang="0">
                  <a:pos x="78" y="62"/>
                </a:cxn>
                <a:cxn ang="0">
                  <a:pos x="87" y="55"/>
                </a:cxn>
                <a:cxn ang="0">
                  <a:pos x="47" y="70"/>
                </a:cxn>
                <a:cxn ang="0">
                  <a:pos x="23" y="47"/>
                </a:cxn>
                <a:cxn ang="0">
                  <a:pos x="47" y="23"/>
                </a:cxn>
                <a:cxn ang="0">
                  <a:pos x="70" y="47"/>
                </a:cxn>
                <a:cxn ang="0">
                  <a:pos x="47" y="70"/>
                </a:cxn>
              </a:cxnLst>
              <a:rect l="0" t="0" r="r" b="b"/>
              <a:pathLst>
                <a:path w="93" h="93">
                  <a:moveTo>
                    <a:pt x="87" y="55"/>
                  </a:moveTo>
                  <a:cubicBezTo>
                    <a:pt x="90" y="55"/>
                    <a:pt x="93" y="51"/>
                    <a:pt x="93" y="47"/>
                  </a:cubicBezTo>
                  <a:cubicBezTo>
                    <a:pt x="93" y="46"/>
                    <a:pt x="93" y="46"/>
                    <a:pt x="93" y="46"/>
                  </a:cubicBezTo>
                  <a:cubicBezTo>
                    <a:pt x="93" y="42"/>
                    <a:pt x="90" y="39"/>
                    <a:pt x="87" y="39"/>
                  </a:cubicBezTo>
                  <a:cubicBezTo>
                    <a:pt x="83" y="39"/>
                    <a:pt x="80" y="37"/>
                    <a:pt x="79" y="35"/>
                  </a:cubicBezTo>
                  <a:cubicBezTo>
                    <a:pt x="79" y="33"/>
                    <a:pt x="78" y="26"/>
                    <a:pt x="81" y="24"/>
                  </a:cubicBezTo>
                  <a:cubicBezTo>
                    <a:pt x="83" y="21"/>
                    <a:pt x="83" y="17"/>
                    <a:pt x="80" y="14"/>
                  </a:cubicBezTo>
                  <a:cubicBezTo>
                    <a:pt x="79" y="13"/>
                    <a:pt x="79" y="13"/>
                    <a:pt x="79" y="13"/>
                  </a:cubicBezTo>
                  <a:cubicBezTo>
                    <a:pt x="76" y="10"/>
                    <a:pt x="72" y="10"/>
                    <a:pt x="69" y="12"/>
                  </a:cubicBezTo>
                  <a:cubicBezTo>
                    <a:pt x="67" y="15"/>
                    <a:pt x="63" y="16"/>
                    <a:pt x="62" y="15"/>
                  </a:cubicBezTo>
                  <a:cubicBezTo>
                    <a:pt x="60" y="14"/>
                    <a:pt x="55" y="10"/>
                    <a:pt x="55" y="6"/>
                  </a:cubicBezTo>
                  <a:cubicBezTo>
                    <a:pt x="55" y="3"/>
                    <a:pt x="51" y="0"/>
                    <a:pt x="47" y="0"/>
                  </a:cubicBezTo>
                  <a:cubicBezTo>
                    <a:pt x="46" y="0"/>
                    <a:pt x="46" y="0"/>
                    <a:pt x="46" y="0"/>
                  </a:cubicBezTo>
                  <a:cubicBezTo>
                    <a:pt x="42" y="0"/>
                    <a:pt x="38" y="3"/>
                    <a:pt x="38" y="6"/>
                  </a:cubicBezTo>
                  <a:cubicBezTo>
                    <a:pt x="38" y="10"/>
                    <a:pt x="37" y="13"/>
                    <a:pt x="35" y="14"/>
                  </a:cubicBezTo>
                  <a:cubicBezTo>
                    <a:pt x="33" y="14"/>
                    <a:pt x="26" y="15"/>
                    <a:pt x="24" y="12"/>
                  </a:cubicBezTo>
                  <a:cubicBezTo>
                    <a:pt x="21" y="10"/>
                    <a:pt x="17" y="10"/>
                    <a:pt x="14" y="13"/>
                  </a:cubicBezTo>
                  <a:cubicBezTo>
                    <a:pt x="13" y="14"/>
                    <a:pt x="13" y="14"/>
                    <a:pt x="13" y="14"/>
                  </a:cubicBezTo>
                  <a:cubicBezTo>
                    <a:pt x="10" y="17"/>
                    <a:pt x="10" y="21"/>
                    <a:pt x="12" y="24"/>
                  </a:cubicBezTo>
                  <a:cubicBezTo>
                    <a:pt x="15" y="26"/>
                    <a:pt x="16" y="30"/>
                    <a:pt x="15" y="32"/>
                  </a:cubicBezTo>
                  <a:cubicBezTo>
                    <a:pt x="14" y="33"/>
                    <a:pt x="10" y="39"/>
                    <a:pt x="6" y="39"/>
                  </a:cubicBezTo>
                  <a:cubicBezTo>
                    <a:pt x="3" y="39"/>
                    <a:pt x="0" y="42"/>
                    <a:pt x="0" y="46"/>
                  </a:cubicBezTo>
                  <a:cubicBezTo>
                    <a:pt x="0" y="47"/>
                    <a:pt x="0" y="47"/>
                    <a:pt x="0" y="47"/>
                  </a:cubicBezTo>
                  <a:cubicBezTo>
                    <a:pt x="0" y="51"/>
                    <a:pt x="3" y="55"/>
                    <a:pt x="6" y="55"/>
                  </a:cubicBezTo>
                  <a:cubicBezTo>
                    <a:pt x="10" y="55"/>
                    <a:pt x="13" y="56"/>
                    <a:pt x="14" y="58"/>
                  </a:cubicBezTo>
                  <a:cubicBezTo>
                    <a:pt x="14" y="60"/>
                    <a:pt x="15" y="67"/>
                    <a:pt x="12" y="69"/>
                  </a:cubicBezTo>
                  <a:cubicBezTo>
                    <a:pt x="10" y="72"/>
                    <a:pt x="10" y="76"/>
                    <a:pt x="13" y="79"/>
                  </a:cubicBezTo>
                  <a:cubicBezTo>
                    <a:pt x="14" y="80"/>
                    <a:pt x="14" y="80"/>
                    <a:pt x="14" y="80"/>
                  </a:cubicBezTo>
                  <a:cubicBezTo>
                    <a:pt x="17" y="83"/>
                    <a:pt x="21" y="83"/>
                    <a:pt x="24" y="81"/>
                  </a:cubicBezTo>
                  <a:cubicBezTo>
                    <a:pt x="26" y="79"/>
                    <a:pt x="30" y="77"/>
                    <a:pt x="31" y="78"/>
                  </a:cubicBezTo>
                  <a:cubicBezTo>
                    <a:pt x="33" y="79"/>
                    <a:pt x="38" y="84"/>
                    <a:pt x="38" y="87"/>
                  </a:cubicBezTo>
                  <a:cubicBezTo>
                    <a:pt x="38" y="91"/>
                    <a:pt x="42" y="93"/>
                    <a:pt x="46" y="93"/>
                  </a:cubicBezTo>
                  <a:cubicBezTo>
                    <a:pt x="47" y="93"/>
                    <a:pt x="47" y="93"/>
                    <a:pt x="47" y="93"/>
                  </a:cubicBezTo>
                  <a:cubicBezTo>
                    <a:pt x="51" y="93"/>
                    <a:pt x="55" y="91"/>
                    <a:pt x="55" y="87"/>
                  </a:cubicBezTo>
                  <a:cubicBezTo>
                    <a:pt x="55" y="84"/>
                    <a:pt x="56" y="80"/>
                    <a:pt x="58" y="80"/>
                  </a:cubicBezTo>
                  <a:cubicBezTo>
                    <a:pt x="60" y="79"/>
                    <a:pt x="67" y="79"/>
                    <a:pt x="69" y="81"/>
                  </a:cubicBezTo>
                  <a:cubicBezTo>
                    <a:pt x="72" y="83"/>
                    <a:pt x="76" y="83"/>
                    <a:pt x="79" y="80"/>
                  </a:cubicBezTo>
                  <a:cubicBezTo>
                    <a:pt x="80" y="79"/>
                    <a:pt x="80" y="79"/>
                    <a:pt x="80" y="79"/>
                  </a:cubicBezTo>
                  <a:cubicBezTo>
                    <a:pt x="83" y="76"/>
                    <a:pt x="83" y="72"/>
                    <a:pt x="81" y="69"/>
                  </a:cubicBezTo>
                  <a:cubicBezTo>
                    <a:pt x="78" y="67"/>
                    <a:pt x="77" y="64"/>
                    <a:pt x="78" y="62"/>
                  </a:cubicBezTo>
                  <a:cubicBezTo>
                    <a:pt x="79" y="60"/>
                    <a:pt x="83" y="55"/>
                    <a:pt x="87" y="55"/>
                  </a:cubicBezTo>
                  <a:close/>
                  <a:moveTo>
                    <a:pt x="47" y="70"/>
                  </a:moveTo>
                  <a:cubicBezTo>
                    <a:pt x="34" y="70"/>
                    <a:pt x="23" y="60"/>
                    <a:pt x="23" y="47"/>
                  </a:cubicBezTo>
                  <a:cubicBezTo>
                    <a:pt x="23" y="34"/>
                    <a:pt x="34" y="23"/>
                    <a:pt x="47" y="23"/>
                  </a:cubicBezTo>
                  <a:cubicBezTo>
                    <a:pt x="59" y="23"/>
                    <a:pt x="70" y="34"/>
                    <a:pt x="70" y="47"/>
                  </a:cubicBezTo>
                  <a:cubicBezTo>
                    <a:pt x="70" y="60"/>
                    <a:pt x="59" y="70"/>
                    <a:pt x="47" y="70"/>
                  </a:cubicBezTo>
                  <a:close/>
                </a:path>
              </a:pathLst>
            </a:custGeom>
            <a:grpFill/>
            <a:ln w="9525">
              <a:noFill/>
              <a:round/>
              <a:headEnd/>
              <a:tailEnd/>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31" name="ïşḻïďê-Freeform: Shape 16"/>
            <p:cNvSpPr>
              <a:spLocks/>
            </p:cNvSpPr>
            <p:nvPr/>
          </p:nvSpPr>
          <p:spPr bwMode="auto">
            <a:xfrm>
              <a:off x="7705382" y="3893270"/>
              <a:ext cx="174429" cy="172913"/>
            </a:xfrm>
            <a:custGeom>
              <a:avLst/>
              <a:gdLst/>
              <a:ahLst/>
              <a:cxnLst>
                <a:cxn ang="0">
                  <a:pos x="68" y="42"/>
                </a:cxn>
                <a:cxn ang="0">
                  <a:pos x="73" y="36"/>
                </a:cxn>
                <a:cxn ang="0">
                  <a:pos x="68" y="30"/>
                </a:cxn>
                <a:cxn ang="0">
                  <a:pos x="62" y="27"/>
                </a:cxn>
                <a:cxn ang="0">
                  <a:pos x="63" y="18"/>
                </a:cxn>
                <a:cxn ang="0">
                  <a:pos x="62" y="10"/>
                </a:cxn>
                <a:cxn ang="0">
                  <a:pos x="54" y="9"/>
                </a:cxn>
                <a:cxn ang="0">
                  <a:pos x="48" y="12"/>
                </a:cxn>
                <a:cxn ang="0">
                  <a:pos x="43" y="5"/>
                </a:cxn>
                <a:cxn ang="0">
                  <a:pos x="37" y="0"/>
                </a:cxn>
                <a:cxn ang="0">
                  <a:pos x="30" y="5"/>
                </a:cxn>
                <a:cxn ang="0">
                  <a:pos x="27" y="11"/>
                </a:cxn>
                <a:cxn ang="0">
                  <a:pos x="19" y="9"/>
                </a:cxn>
                <a:cxn ang="0">
                  <a:pos x="11" y="10"/>
                </a:cxn>
                <a:cxn ang="0">
                  <a:pos x="10" y="18"/>
                </a:cxn>
                <a:cxn ang="0">
                  <a:pos x="12" y="24"/>
                </a:cxn>
                <a:cxn ang="0">
                  <a:pos x="5" y="30"/>
                </a:cxn>
                <a:cxn ang="0">
                  <a:pos x="0" y="36"/>
                </a:cxn>
                <a:cxn ang="0">
                  <a:pos x="5" y="42"/>
                </a:cxn>
                <a:cxn ang="0">
                  <a:pos x="11" y="45"/>
                </a:cxn>
                <a:cxn ang="0">
                  <a:pos x="10" y="54"/>
                </a:cxn>
                <a:cxn ang="0">
                  <a:pos x="11" y="62"/>
                </a:cxn>
                <a:cxn ang="0">
                  <a:pos x="19" y="63"/>
                </a:cxn>
                <a:cxn ang="0">
                  <a:pos x="25" y="61"/>
                </a:cxn>
                <a:cxn ang="0">
                  <a:pos x="30" y="68"/>
                </a:cxn>
                <a:cxn ang="0">
                  <a:pos x="37" y="72"/>
                </a:cxn>
                <a:cxn ang="0">
                  <a:pos x="43" y="68"/>
                </a:cxn>
                <a:cxn ang="0">
                  <a:pos x="46" y="62"/>
                </a:cxn>
                <a:cxn ang="0">
                  <a:pos x="54" y="63"/>
                </a:cxn>
                <a:cxn ang="0">
                  <a:pos x="62" y="62"/>
                </a:cxn>
                <a:cxn ang="0">
                  <a:pos x="63" y="54"/>
                </a:cxn>
                <a:cxn ang="0">
                  <a:pos x="61" y="48"/>
                </a:cxn>
                <a:cxn ang="0">
                  <a:pos x="68" y="42"/>
                </a:cxn>
                <a:cxn ang="0">
                  <a:pos x="37" y="54"/>
                </a:cxn>
                <a:cxn ang="0">
                  <a:pos x="18" y="36"/>
                </a:cxn>
                <a:cxn ang="0">
                  <a:pos x="37" y="18"/>
                </a:cxn>
                <a:cxn ang="0">
                  <a:pos x="55" y="36"/>
                </a:cxn>
                <a:cxn ang="0">
                  <a:pos x="37" y="54"/>
                </a:cxn>
              </a:cxnLst>
              <a:rect l="0" t="0" r="r" b="b"/>
              <a:pathLst>
                <a:path w="73" h="72">
                  <a:moveTo>
                    <a:pt x="68" y="42"/>
                  </a:moveTo>
                  <a:cubicBezTo>
                    <a:pt x="71" y="42"/>
                    <a:pt x="73" y="40"/>
                    <a:pt x="73" y="36"/>
                  </a:cubicBezTo>
                  <a:cubicBezTo>
                    <a:pt x="73" y="33"/>
                    <a:pt x="71" y="30"/>
                    <a:pt x="68" y="30"/>
                  </a:cubicBezTo>
                  <a:cubicBezTo>
                    <a:pt x="65" y="30"/>
                    <a:pt x="63" y="29"/>
                    <a:pt x="62" y="27"/>
                  </a:cubicBezTo>
                  <a:cubicBezTo>
                    <a:pt x="62" y="26"/>
                    <a:pt x="61" y="20"/>
                    <a:pt x="63" y="18"/>
                  </a:cubicBezTo>
                  <a:cubicBezTo>
                    <a:pt x="65" y="16"/>
                    <a:pt x="65" y="13"/>
                    <a:pt x="62" y="10"/>
                  </a:cubicBezTo>
                  <a:cubicBezTo>
                    <a:pt x="60" y="8"/>
                    <a:pt x="56" y="7"/>
                    <a:pt x="54" y="9"/>
                  </a:cubicBezTo>
                  <a:cubicBezTo>
                    <a:pt x="52" y="11"/>
                    <a:pt x="50" y="12"/>
                    <a:pt x="48" y="12"/>
                  </a:cubicBezTo>
                  <a:cubicBezTo>
                    <a:pt x="47" y="11"/>
                    <a:pt x="43" y="7"/>
                    <a:pt x="43" y="5"/>
                  </a:cubicBezTo>
                  <a:cubicBezTo>
                    <a:pt x="43" y="2"/>
                    <a:pt x="40" y="0"/>
                    <a:pt x="37" y="0"/>
                  </a:cubicBezTo>
                  <a:cubicBezTo>
                    <a:pt x="33" y="0"/>
                    <a:pt x="30" y="2"/>
                    <a:pt x="30" y="5"/>
                  </a:cubicBezTo>
                  <a:cubicBezTo>
                    <a:pt x="30" y="7"/>
                    <a:pt x="29" y="10"/>
                    <a:pt x="27" y="11"/>
                  </a:cubicBezTo>
                  <a:cubicBezTo>
                    <a:pt x="26" y="11"/>
                    <a:pt x="21" y="11"/>
                    <a:pt x="19" y="9"/>
                  </a:cubicBezTo>
                  <a:cubicBezTo>
                    <a:pt x="17" y="7"/>
                    <a:pt x="13" y="8"/>
                    <a:pt x="11" y="10"/>
                  </a:cubicBezTo>
                  <a:cubicBezTo>
                    <a:pt x="8" y="13"/>
                    <a:pt x="8" y="16"/>
                    <a:pt x="10" y="18"/>
                  </a:cubicBezTo>
                  <a:cubicBezTo>
                    <a:pt x="12" y="20"/>
                    <a:pt x="13" y="23"/>
                    <a:pt x="12" y="24"/>
                  </a:cubicBezTo>
                  <a:cubicBezTo>
                    <a:pt x="11" y="26"/>
                    <a:pt x="8" y="30"/>
                    <a:pt x="5" y="30"/>
                  </a:cubicBezTo>
                  <a:cubicBezTo>
                    <a:pt x="2" y="30"/>
                    <a:pt x="0" y="33"/>
                    <a:pt x="0" y="36"/>
                  </a:cubicBezTo>
                  <a:cubicBezTo>
                    <a:pt x="0" y="40"/>
                    <a:pt x="2" y="42"/>
                    <a:pt x="5" y="42"/>
                  </a:cubicBezTo>
                  <a:cubicBezTo>
                    <a:pt x="8" y="42"/>
                    <a:pt x="10" y="44"/>
                    <a:pt x="11" y="45"/>
                  </a:cubicBezTo>
                  <a:cubicBezTo>
                    <a:pt x="11" y="47"/>
                    <a:pt x="12" y="52"/>
                    <a:pt x="10" y="54"/>
                  </a:cubicBezTo>
                  <a:cubicBezTo>
                    <a:pt x="8" y="56"/>
                    <a:pt x="8" y="59"/>
                    <a:pt x="11" y="62"/>
                  </a:cubicBezTo>
                  <a:cubicBezTo>
                    <a:pt x="13" y="64"/>
                    <a:pt x="17" y="65"/>
                    <a:pt x="19" y="63"/>
                  </a:cubicBezTo>
                  <a:cubicBezTo>
                    <a:pt x="21" y="61"/>
                    <a:pt x="23" y="60"/>
                    <a:pt x="25" y="61"/>
                  </a:cubicBezTo>
                  <a:cubicBezTo>
                    <a:pt x="26" y="61"/>
                    <a:pt x="30" y="65"/>
                    <a:pt x="30" y="68"/>
                  </a:cubicBezTo>
                  <a:cubicBezTo>
                    <a:pt x="30" y="70"/>
                    <a:pt x="33" y="72"/>
                    <a:pt x="37" y="72"/>
                  </a:cubicBezTo>
                  <a:cubicBezTo>
                    <a:pt x="40" y="72"/>
                    <a:pt x="43" y="70"/>
                    <a:pt x="43" y="68"/>
                  </a:cubicBezTo>
                  <a:cubicBezTo>
                    <a:pt x="43" y="65"/>
                    <a:pt x="44" y="62"/>
                    <a:pt x="46" y="62"/>
                  </a:cubicBezTo>
                  <a:cubicBezTo>
                    <a:pt x="47" y="61"/>
                    <a:pt x="52" y="61"/>
                    <a:pt x="54" y="63"/>
                  </a:cubicBezTo>
                  <a:cubicBezTo>
                    <a:pt x="56" y="65"/>
                    <a:pt x="60" y="64"/>
                    <a:pt x="62" y="62"/>
                  </a:cubicBezTo>
                  <a:cubicBezTo>
                    <a:pt x="65" y="59"/>
                    <a:pt x="65" y="56"/>
                    <a:pt x="63" y="54"/>
                  </a:cubicBezTo>
                  <a:cubicBezTo>
                    <a:pt x="61" y="52"/>
                    <a:pt x="60" y="49"/>
                    <a:pt x="61" y="48"/>
                  </a:cubicBezTo>
                  <a:cubicBezTo>
                    <a:pt x="62" y="46"/>
                    <a:pt x="65" y="42"/>
                    <a:pt x="68" y="42"/>
                  </a:cubicBezTo>
                  <a:close/>
                  <a:moveTo>
                    <a:pt x="37" y="54"/>
                  </a:moveTo>
                  <a:cubicBezTo>
                    <a:pt x="26" y="54"/>
                    <a:pt x="18" y="46"/>
                    <a:pt x="18" y="36"/>
                  </a:cubicBezTo>
                  <a:cubicBezTo>
                    <a:pt x="18" y="26"/>
                    <a:pt x="26" y="18"/>
                    <a:pt x="37" y="18"/>
                  </a:cubicBezTo>
                  <a:cubicBezTo>
                    <a:pt x="47" y="18"/>
                    <a:pt x="55" y="26"/>
                    <a:pt x="55" y="36"/>
                  </a:cubicBezTo>
                  <a:cubicBezTo>
                    <a:pt x="55" y="46"/>
                    <a:pt x="47" y="54"/>
                    <a:pt x="37" y="54"/>
                  </a:cubicBezTo>
                  <a:close/>
                </a:path>
              </a:pathLst>
            </a:custGeom>
            <a:grpFill/>
            <a:ln w="9525">
              <a:noFill/>
              <a:round/>
              <a:headEnd/>
              <a:tailEnd/>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32" name="ïşḻïďê-Freeform: Shape 18"/>
            <p:cNvSpPr>
              <a:spLocks/>
            </p:cNvSpPr>
            <p:nvPr/>
          </p:nvSpPr>
          <p:spPr bwMode="auto">
            <a:xfrm>
              <a:off x="7688696" y="3652101"/>
              <a:ext cx="222967" cy="222967"/>
            </a:xfrm>
            <a:custGeom>
              <a:avLst/>
              <a:gdLst/>
              <a:ahLst/>
              <a:cxnLst>
                <a:cxn ang="0">
                  <a:pos x="87" y="54"/>
                </a:cxn>
                <a:cxn ang="0">
                  <a:pos x="93" y="47"/>
                </a:cxn>
                <a:cxn ang="0">
                  <a:pos x="93" y="46"/>
                </a:cxn>
                <a:cxn ang="0">
                  <a:pos x="87" y="38"/>
                </a:cxn>
                <a:cxn ang="0">
                  <a:pos x="79" y="35"/>
                </a:cxn>
                <a:cxn ang="0">
                  <a:pos x="81" y="24"/>
                </a:cxn>
                <a:cxn ang="0">
                  <a:pos x="80" y="14"/>
                </a:cxn>
                <a:cxn ang="0">
                  <a:pos x="79" y="13"/>
                </a:cxn>
                <a:cxn ang="0">
                  <a:pos x="69" y="12"/>
                </a:cxn>
                <a:cxn ang="0">
                  <a:pos x="61" y="15"/>
                </a:cxn>
                <a:cxn ang="0">
                  <a:pos x="54" y="6"/>
                </a:cxn>
                <a:cxn ang="0">
                  <a:pos x="47" y="0"/>
                </a:cxn>
                <a:cxn ang="0">
                  <a:pos x="46" y="0"/>
                </a:cxn>
                <a:cxn ang="0">
                  <a:pos x="38" y="6"/>
                </a:cxn>
                <a:cxn ang="0">
                  <a:pos x="35" y="13"/>
                </a:cxn>
                <a:cxn ang="0">
                  <a:pos x="24" y="12"/>
                </a:cxn>
                <a:cxn ang="0">
                  <a:pos x="14" y="13"/>
                </a:cxn>
                <a:cxn ang="0">
                  <a:pos x="13" y="14"/>
                </a:cxn>
                <a:cxn ang="0">
                  <a:pos x="12" y="24"/>
                </a:cxn>
                <a:cxn ang="0">
                  <a:pos x="15" y="31"/>
                </a:cxn>
                <a:cxn ang="0">
                  <a:pos x="6" y="38"/>
                </a:cxn>
                <a:cxn ang="0">
                  <a:pos x="0" y="46"/>
                </a:cxn>
                <a:cxn ang="0">
                  <a:pos x="0" y="47"/>
                </a:cxn>
                <a:cxn ang="0">
                  <a:pos x="6" y="54"/>
                </a:cxn>
                <a:cxn ang="0">
                  <a:pos x="13" y="58"/>
                </a:cxn>
                <a:cxn ang="0">
                  <a:pos x="12" y="69"/>
                </a:cxn>
                <a:cxn ang="0">
                  <a:pos x="13" y="79"/>
                </a:cxn>
                <a:cxn ang="0">
                  <a:pos x="14" y="80"/>
                </a:cxn>
                <a:cxn ang="0">
                  <a:pos x="24" y="81"/>
                </a:cxn>
                <a:cxn ang="0">
                  <a:pos x="31" y="78"/>
                </a:cxn>
                <a:cxn ang="0">
                  <a:pos x="38" y="87"/>
                </a:cxn>
                <a:cxn ang="0">
                  <a:pos x="46" y="93"/>
                </a:cxn>
                <a:cxn ang="0">
                  <a:pos x="47" y="93"/>
                </a:cxn>
                <a:cxn ang="0">
                  <a:pos x="54" y="87"/>
                </a:cxn>
                <a:cxn ang="0">
                  <a:pos x="58" y="79"/>
                </a:cxn>
                <a:cxn ang="0">
                  <a:pos x="69" y="81"/>
                </a:cxn>
                <a:cxn ang="0">
                  <a:pos x="79" y="80"/>
                </a:cxn>
                <a:cxn ang="0">
                  <a:pos x="80" y="79"/>
                </a:cxn>
                <a:cxn ang="0">
                  <a:pos x="81" y="69"/>
                </a:cxn>
                <a:cxn ang="0">
                  <a:pos x="78" y="61"/>
                </a:cxn>
                <a:cxn ang="0">
                  <a:pos x="87" y="54"/>
                </a:cxn>
                <a:cxn ang="0">
                  <a:pos x="46" y="70"/>
                </a:cxn>
                <a:cxn ang="0">
                  <a:pos x="23" y="46"/>
                </a:cxn>
                <a:cxn ang="0">
                  <a:pos x="46" y="23"/>
                </a:cxn>
                <a:cxn ang="0">
                  <a:pos x="70" y="46"/>
                </a:cxn>
                <a:cxn ang="0">
                  <a:pos x="46" y="70"/>
                </a:cxn>
              </a:cxnLst>
              <a:rect l="0" t="0" r="r" b="b"/>
              <a:pathLst>
                <a:path w="93" h="93">
                  <a:moveTo>
                    <a:pt x="87" y="54"/>
                  </a:moveTo>
                  <a:cubicBezTo>
                    <a:pt x="90" y="54"/>
                    <a:pt x="93" y="51"/>
                    <a:pt x="93" y="47"/>
                  </a:cubicBezTo>
                  <a:cubicBezTo>
                    <a:pt x="93" y="46"/>
                    <a:pt x="93" y="46"/>
                    <a:pt x="93" y="46"/>
                  </a:cubicBezTo>
                  <a:cubicBezTo>
                    <a:pt x="93" y="42"/>
                    <a:pt x="90" y="38"/>
                    <a:pt x="87" y="38"/>
                  </a:cubicBezTo>
                  <a:cubicBezTo>
                    <a:pt x="83" y="38"/>
                    <a:pt x="80" y="37"/>
                    <a:pt x="79" y="35"/>
                  </a:cubicBezTo>
                  <a:cubicBezTo>
                    <a:pt x="79" y="33"/>
                    <a:pt x="78" y="26"/>
                    <a:pt x="81" y="24"/>
                  </a:cubicBezTo>
                  <a:cubicBezTo>
                    <a:pt x="83" y="21"/>
                    <a:pt x="83" y="17"/>
                    <a:pt x="80" y="14"/>
                  </a:cubicBezTo>
                  <a:cubicBezTo>
                    <a:pt x="79" y="13"/>
                    <a:pt x="79" y="13"/>
                    <a:pt x="79" y="13"/>
                  </a:cubicBezTo>
                  <a:cubicBezTo>
                    <a:pt x="76" y="10"/>
                    <a:pt x="72" y="10"/>
                    <a:pt x="69" y="12"/>
                  </a:cubicBezTo>
                  <a:cubicBezTo>
                    <a:pt x="67" y="14"/>
                    <a:pt x="63" y="16"/>
                    <a:pt x="61" y="15"/>
                  </a:cubicBezTo>
                  <a:cubicBezTo>
                    <a:pt x="60" y="14"/>
                    <a:pt x="54" y="9"/>
                    <a:pt x="54" y="6"/>
                  </a:cubicBezTo>
                  <a:cubicBezTo>
                    <a:pt x="54" y="2"/>
                    <a:pt x="51" y="0"/>
                    <a:pt x="47" y="0"/>
                  </a:cubicBezTo>
                  <a:cubicBezTo>
                    <a:pt x="46" y="0"/>
                    <a:pt x="46" y="0"/>
                    <a:pt x="46" y="0"/>
                  </a:cubicBezTo>
                  <a:cubicBezTo>
                    <a:pt x="42" y="0"/>
                    <a:pt x="38" y="2"/>
                    <a:pt x="38" y="6"/>
                  </a:cubicBezTo>
                  <a:cubicBezTo>
                    <a:pt x="38" y="9"/>
                    <a:pt x="37" y="13"/>
                    <a:pt x="35" y="13"/>
                  </a:cubicBezTo>
                  <a:cubicBezTo>
                    <a:pt x="33" y="14"/>
                    <a:pt x="26" y="14"/>
                    <a:pt x="24" y="12"/>
                  </a:cubicBezTo>
                  <a:cubicBezTo>
                    <a:pt x="21" y="10"/>
                    <a:pt x="17" y="10"/>
                    <a:pt x="14" y="13"/>
                  </a:cubicBezTo>
                  <a:cubicBezTo>
                    <a:pt x="13" y="14"/>
                    <a:pt x="13" y="14"/>
                    <a:pt x="13" y="14"/>
                  </a:cubicBezTo>
                  <a:cubicBezTo>
                    <a:pt x="10" y="17"/>
                    <a:pt x="9" y="21"/>
                    <a:pt x="12" y="24"/>
                  </a:cubicBezTo>
                  <a:cubicBezTo>
                    <a:pt x="14" y="26"/>
                    <a:pt x="16" y="29"/>
                    <a:pt x="15" y="31"/>
                  </a:cubicBezTo>
                  <a:cubicBezTo>
                    <a:pt x="14" y="33"/>
                    <a:pt x="9" y="38"/>
                    <a:pt x="6" y="38"/>
                  </a:cubicBezTo>
                  <a:cubicBezTo>
                    <a:pt x="2" y="38"/>
                    <a:pt x="0" y="42"/>
                    <a:pt x="0" y="46"/>
                  </a:cubicBezTo>
                  <a:cubicBezTo>
                    <a:pt x="0" y="47"/>
                    <a:pt x="0" y="47"/>
                    <a:pt x="0" y="47"/>
                  </a:cubicBezTo>
                  <a:cubicBezTo>
                    <a:pt x="0" y="51"/>
                    <a:pt x="2" y="54"/>
                    <a:pt x="6" y="54"/>
                  </a:cubicBezTo>
                  <a:cubicBezTo>
                    <a:pt x="9" y="54"/>
                    <a:pt x="13" y="56"/>
                    <a:pt x="13" y="58"/>
                  </a:cubicBezTo>
                  <a:cubicBezTo>
                    <a:pt x="14" y="60"/>
                    <a:pt x="14" y="67"/>
                    <a:pt x="12" y="69"/>
                  </a:cubicBezTo>
                  <a:cubicBezTo>
                    <a:pt x="9" y="72"/>
                    <a:pt x="10" y="76"/>
                    <a:pt x="13" y="79"/>
                  </a:cubicBezTo>
                  <a:cubicBezTo>
                    <a:pt x="14" y="80"/>
                    <a:pt x="14" y="80"/>
                    <a:pt x="14" y="80"/>
                  </a:cubicBezTo>
                  <a:cubicBezTo>
                    <a:pt x="17" y="83"/>
                    <a:pt x="21" y="83"/>
                    <a:pt x="24" y="81"/>
                  </a:cubicBezTo>
                  <a:cubicBezTo>
                    <a:pt x="26" y="78"/>
                    <a:pt x="29" y="77"/>
                    <a:pt x="31" y="78"/>
                  </a:cubicBezTo>
                  <a:cubicBezTo>
                    <a:pt x="33" y="79"/>
                    <a:pt x="38" y="83"/>
                    <a:pt x="38" y="87"/>
                  </a:cubicBezTo>
                  <a:cubicBezTo>
                    <a:pt x="38" y="90"/>
                    <a:pt x="42" y="93"/>
                    <a:pt x="46" y="93"/>
                  </a:cubicBezTo>
                  <a:cubicBezTo>
                    <a:pt x="47" y="93"/>
                    <a:pt x="47" y="93"/>
                    <a:pt x="47" y="93"/>
                  </a:cubicBezTo>
                  <a:cubicBezTo>
                    <a:pt x="51" y="93"/>
                    <a:pt x="54" y="90"/>
                    <a:pt x="54" y="87"/>
                  </a:cubicBezTo>
                  <a:cubicBezTo>
                    <a:pt x="54" y="83"/>
                    <a:pt x="56" y="80"/>
                    <a:pt x="58" y="79"/>
                  </a:cubicBezTo>
                  <a:cubicBezTo>
                    <a:pt x="60" y="79"/>
                    <a:pt x="67" y="78"/>
                    <a:pt x="69" y="81"/>
                  </a:cubicBezTo>
                  <a:cubicBezTo>
                    <a:pt x="72" y="83"/>
                    <a:pt x="76" y="83"/>
                    <a:pt x="79" y="80"/>
                  </a:cubicBezTo>
                  <a:cubicBezTo>
                    <a:pt x="80" y="79"/>
                    <a:pt x="80" y="79"/>
                    <a:pt x="80" y="79"/>
                  </a:cubicBezTo>
                  <a:cubicBezTo>
                    <a:pt x="83" y="76"/>
                    <a:pt x="83" y="72"/>
                    <a:pt x="81" y="69"/>
                  </a:cubicBezTo>
                  <a:cubicBezTo>
                    <a:pt x="78" y="67"/>
                    <a:pt x="77" y="63"/>
                    <a:pt x="78" y="61"/>
                  </a:cubicBezTo>
                  <a:cubicBezTo>
                    <a:pt x="79" y="60"/>
                    <a:pt x="83" y="54"/>
                    <a:pt x="87" y="54"/>
                  </a:cubicBezTo>
                  <a:close/>
                  <a:moveTo>
                    <a:pt x="46" y="70"/>
                  </a:moveTo>
                  <a:cubicBezTo>
                    <a:pt x="33" y="70"/>
                    <a:pt x="23" y="59"/>
                    <a:pt x="23" y="46"/>
                  </a:cubicBezTo>
                  <a:cubicBezTo>
                    <a:pt x="23" y="33"/>
                    <a:pt x="33" y="23"/>
                    <a:pt x="46" y="23"/>
                  </a:cubicBezTo>
                  <a:cubicBezTo>
                    <a:pt x="59" y="23"/>
                    <a:pt x="70" y="33"/>
                    <a:pt x="70" y="46"/>
                  </a:cubicBezTo>
                  <a:cubicBezTo>
                    <a:pt x="70" y="59"/>
                    <a:pt x="59" y="70"/>
                    <a:pt x="46" y="70"/>
                  </a:cubicBezTo>
                  <a:close/>
                </a:path>
              </a:pathLst>
            </a:custGeom>
            <a:grpFill/>
            <a:ln w="9525">
              <a:noFill/>
              <a:round/>
              <a:headEnd/>
              <a:tailEnd/>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33" name="ïşḻïďê-Freeform: Shape 19"/>
            <p:cNvSpPr>
              <a:spLocks/>
            </p:cNvSpPr>
            <p:nvPr/>
          </p:nvSpPr>
          <p:spPr bwMode="auto">
            <a:xfrm>
              <a:off x="7712965" y="3897819"/>
              <a:ext cx="174429" cy="175947"/>
            </a:xfrm>
            <a:custGeom>
              <a:avLst/>
              <a:gdLst/>
              <a:ahLst/>
              <a:cxnLst>
                <a:cxn ang="0">
                  <a:pos x="68" y="43"/>
                </a:cxn>
                <a:cxn ang="0">
                  <a:pos x="73" y="37"/>
                </a:cxn>
                <a:cxn ang="0">
                  <a:pos x="68" y="30"/>
                </a:cxn>
                <a:cxn ang="0">
                  <a:pos x="62" y="28"/>
                </a:cxn>
                <a:cxn ang="0">
                  <a:pos x="63" y="19"/>
                </a:cxn>
                <a:cxn ang="0">
                  <a:pos x="62" y="11"/>
                </a:cxn>
                <a:cxn ang="0">
                  <a:pos x="54" y="10"/>
                </a:cxn>
                <a:cxn ang="0">
                  <a:pos x="48" y="12"/>
                </a:cxn>
                <a:cxn ang="0">
                  <a:pos x="43" y="5"/>
                </a:cxn>
                <a:cxn ang="0">
                  <a:pos x="36" y="0"/>
                </a:cxn>
                <a:cxn ang="0">
                  <a:pos x="30" y="5"/>
                </a:cxn>
                <a:cxn ang="0">
                  <a:pos x="27" y="11"/>
                </a:cxn>
                <a:cxn ang="0">
                  <a:pos x="19" y="10"/>
                </a:cxn>
                <a:cxn ang="0">
                  <a:pos x="11" y="11"/>
                </a:cxn>
                <a:cxn ang="0">
                  <a:pos x="10" y="19"/>
                </a:cxn>
                <a:cxn ang="0">
                  <a:pos x="12" y="25"/>
                </a:cxn>
                <a:cxn ang="0">
                  <a:pos x="5" y="30"/>
                </a:cxn>
                <a:cxn ang="0">
                  <a:pos x="0" y="37"/>
                </a:cxn>
                <a:cxn ang="0">
                  <a:pos x="5" y="43"/>
                </a:cxn>
                <a:cxn ang="0">
                  <a:pos x="11" y="46"/>
                </a:cxn>
                <a:cxn ang="0">
                  <a:pos x="10" y="54"/>
                </a:cxn>
                <a:cxn ang="0">
                  <a:pos x="11" y="62"/>
                </a:cxn>
                <a:cxn ang="0">
                  <a:pos x="19" y="63"/>
                </a:cxn>
                <a:cxn ang="0">
                  <a:pos x="25" y="61"/>
                </a:cxn>
                <a:cxn ang="0">
                  <a:pos x="30" y="68"/>
                </a:cxn>
                <a:cxn ang="0">
                  <a:pos x="36" y="73"/>
                </a:cxn>
                <a:cxn ang="0">
                  <a:pos x="43" y="68"/>
                </a:cxn>
                <a:cxn ang="0">
                  <a:pos x="45" y="62"/>
                </a:cxn>
                <a:cxn ang="0">
                  <a:pos x="54" y="63"/>
                </a:cxn>
                <a:cxn ang="0">
                  <a:pos x="62" y="62"/>
                </a:cxn>
                <a:cxn ang="0">
                  <a:pos x="63" y="54"/>
                </a:cxn>
                <a:cxn ang="0">
                  <a:pos x="61" y="48"/>
                </a:cxn>
                <a:cxn ang="0">
                  <a:pos x="68" y="43"/>
                </a:cxn>
                <a:cxn ang="0">
                  <a:pos x="36" y="55"/>
                </a:cxn>
                <a:cxn ang="0">
                  <a:pos x="18" y="37"/>
                </a:cxn>
                <a:cxn ang="0">
                  <a:pos x="36" y="19"/>
                </a:cxn>
                <a:cxn ang="0">
                  <a:pos x="54" y="37"/>
                </a:cxn>
                <a:cxn ang="0">
                  <a:pos x="36" y="55"/>
                </a:cxn>
              </a:cxnLst>
              <a:rect l="0" t="0" r="r" b="b"/>
              <a:pathLst>
                <a:path w="73" h="73">
                  <a:moveTo>
                    <a:pt x="68" y="43"/>
                  </a:moveTo>
                  <a:cubicBezTo>
                    <a:pt x="70" y="43"/>
                    <a:pt x="73" y="40"/>
                    <a:pt x="73" y="37"/>
                  </a:cubicBezTo>
                  <a:cubicBezTo>
                    <a:pt x="73" y="33"/>
                    <a:pt x="70" y="30"/>
                    <a:pt x="68" y="30"/>
                  </a:cubicBezTo>
                  <a:cubicBezTo>
                    <a:pt x="65" y="30"/>
                    <a:pt x="62" y="29"/>
                    <a:pt x="62" y="28"/>
                  </a:cubicBezTo>
                  <a:cubicBezTo>
                    <a:pt x="61" y="26"/>
                    <a:pt x="61" y="21"/>
                    <a:pt x="63" y="19"/>
                  </a:cubicBezTo>
                  <a:cubicBezTo>
                    <a:pt x="65" y="17"/>
                    <a:pt x="64" y="14"/>
                    <a:pt x="62" y="11"/>
                  </a:cubicBezTo>
                  <a:cubicBezTo>
                    <a:pt x="60" y="9"/>
                    <a:pt x="56" y="8"/>
                    <a:pt x="54" y="10"/>
                  </a:cubicBezTo>
                  <a:cubicBezTo>
                    <a:pt x="52" y="12"/>
                    <a:pt x="49" y="13"/>
                    <a:pt x="48" y="12"/>
                  </a:cubicBezTo>
                  <a:cubicBezTo>
                    <a:pt x="47" y="12"/>
                    <a:pt x="43" y="8"/>
                    <a:pt x="43" y="5"/>
                  </a:cubicBezTo>
                  <a:cubicBezTo>
                    <a:pt x="43" y="3"/>
                    <a:pt x="40" y="0"/>
                    <a:pt x="36" y="0"/>
                  </a:cubicBezTo>
                  <a:cubicBezTo>
                    <a:pt x="33" y="0"/>
                    <a:pt x="30" y="3"/>
                    <a:pt x="30" y="5"/>
                  </a:cubicBezTo>
                  <a:cubicBezTo>
                    <a:pt x="30" y="8"/>
                    <a:pt x="29" y="11"/>
                    <a:pt x="27" y="11"/>
                  </a:cubicBezTo>
                  <a:cubicBezTo>
                    <a:pt x="26" y="12"/>
                    <a:pt x="20" y="12"/>
                    <a:pt x="19" y="10"/>
                  </a:cubicBezTo>
                  <a:cubicBezTo>
                    <a:pt x="17" y="8"/>
                    <a:pt x="13" y="9"/>
                    <a:pt x="11" y="11"/>
                  </a:cubicBezTo>
                  <a:cubicBezTo>
                    <a:pt x="8" y="14"/>
                    <a:pt x="8" y="17"/>
                    <a:pt x="10" y="19"/>
                  </a:cubicBezTo>
                  <a:cubicBezTo>
                    <a:pt x="11" y="21"/>
                    <a:pt x="12" y="24"/>
                    <a:pt x="12" y="25"/>
                  </a:cubicBezTo>
                  <a:cubicBezTo>
                    <a:pt x="11" y="26"/>
                    <a:pt x="8" y="30"/>
                    <a:pt x="5" y="30"/>
                  </a:cubicBezTo>
                  <a:cubicBezTo>
                    <a:pt x="2" y="30"/>
                    <a:pt x="0" y="33"/>
                    <a:pt x="0" y="37"/>
                  </a:cubicBezTo>
                  <a:cubicBezTo>
                    <a:pt x="0" y="40"/>
                    <a:pt x="2" y="43"/>
                    <a:pt x="5" y="43"/>
                  </a:cubicBezTo>
                  <a:cubicBezTo>
                    <a:pt x="8" y="43"/>
                    <a:pt x="10" y="44"/>
                    <a:pt x="11" y="46"/>
                  </a:cubicBezTo>
                  <a:cubicBezTo>
                    <a:pt x="11" y="47"/>
                    <a:pt x="11" y="53"/>
                    <a:pt x="10" y="54"/>
                  </a:cubicBezTo>
                  <a:cubicBezTo>
                    <a:pt x="8" y="56"/>
                    <a:pt x="8" y="60"/>
                    <a:pt x="11" y="62"/>
                  </a:cubicBezTo>
                  <a:cubicBezTo>
                    <a:pt x="13" y="65"/>
                    <a:pt x="17" y="65"/>
                    <a:pt x="19" y="63"/>
                  </a:cubicBezTo>
                  <a:cubicBezTo>
                    <a:pt x="20" y="62"/>
                    <a:pt x="23" y="61"/>
                    <a:pt x="25" y="61"/>
                  </a:cubicBezTo>
                  <a:cubicBezTo>
                    <a:pt x="26" y="62"/>
                    <a:pt x="30" y="65"/>
                    <a:pt x="30" y="68"/>
                  </a:cubicBezTo>
                  <a:cubicBezTo>
                    <a:pt x="30" y="71"/>
                    <a:pt x="33" y="73"/>
                    <a:pt x="36" y="73"/>
                  </a:cubicBezTo>
                  <a:cubicBezTo>
                    <a:pt x="40" y="73"/>
                    <a:pt x="43" y="71"/>
                    <a:pt x="43" y="68"/>
                  </a:cubicBezTo>
                  <a:cubicBezTo>
                    <a:pt x="43" y="65"/>
                    <a:pt x="44" y="63"/>
                    <a:pt x="45" y="62"/>
                  </a:cubicBezTo>
                  <a:cubicBezTo>
                    <a:pt x="47" y="62"/>
                    <a:pt x="52" y="62"/>
                    <a:pt x="54" y="63"/>
                  </a:cubicBezTo>
                  <a:cubicBezTo>
                    <a:pt x="56" y="65"/>
                    <a:pt x="60" y="65"/>
                    <a:pt x="62" y="62"/>
                  </a:cubicBezTo>
                  <a:cubicBezTo>
                    <a:pt x="64" y="60"/>
                    <a:pt x="65" y="56"/>
                    <a:pt x="63" y="54"/>
                  </a:cubicBezTo>
                  <a:cubicBezTo>
                    <a:pt x="61" y="53"/>
                    <a:pt x="60" y="50"/>
                    <a:pt x="61" y="48"/>
                  </a:cubicBezTo>
                  <a:cubicBezTo>
                    <a:pt x="62" y="47"/>
                    <a:pt x="65" y="43"/>
                    <a:pt x="68" y="43"/>
                  </a:cubicBezTo>
                  <a:close/>
                  <a:moveTo>
                    <a:pt x="36" y="55"/>
                  </a:moveTo>
                  <a:cubicBezTo>
                    <a:pt x="26" y="55"/>
                    <a:pt x="18" y="47"/>
                    <a:pt x="18" y="37"/>
                  </a:cubicBezTo>
                  <a:cubicBezTo>
                    <a:pt x="18" y="27"/>
                    <a:pt x="26" y="19"/>
                    <a:pt x="36" y="19"/>
                  </a:cubicBezTo>
                  <a:cubicBezTo>
                    <a:pt x="46" y="19"/>
                    <a:pt x="54" y="27"/>
                    <a:pt x="54" y="37"/>
                  </a:cubicBezTo>
                  <a:cubicBezTo>
                    <a:pt x="54" y="47"/>
                    <a:pt x="46" y="55"/>
                    <a:pt x="36" y="55"/>
                  </a:cubicBezTo>
                  <a:close/>
                </a:path>
              </a:pathLst>
            </a:custGeom>
            <a:grpFill/>
            <a:ln w="9525">
              <a:noFill/>
              <a:round/>
              <a:headEnd/>
              <a:tailEnd/>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34" name="ïşḻïďê-Freeform: Shape 20"/>
            <p:cNvSpPr>
              <a:spLocks/>
            </p:cNvSpPr>
            <p:nvPr/>
          </p:nvSpPr>
          <p:spPr bwMode="auto">
            <a:xfrm>
              <a:off x="7432361" y="3756759"/>
              <a:ext cx="273020" cy="273020"/>
            </a:xfrm>
            <a:custGeom>
              <a:avLst/>
              <a:gdLst/>
              <a:ahLst/>
              <a:cxnLst>
                <a:cxn ang="0">
                  <a:pos x="107" y="67"/>
                </a:cxn>
                <a:cxn ang="0">
                  <a:pos x="114" y="59"/>
                </a:cxn>
                <a:cxn ang="0">
                  <a:pos x="114" y="54"/>
                </a:cxn>
                <a:cxn ang="0">
                  <a:pos x="107" y="47"/>
                </a:cxn>
                <a:cxn ang="0">
                  <a:pos x="106" y="47"/>
                </a:cxn>
                <a:cxn ang="0">
                  <a:pos x="97" y="42"/>
                </a:cxn>
                <a:cxn ang="0">
                  <a:pos x="99" y="29"/>
                </a:cxn>
                <a:cxn ang="0">
                  <a:pos x="99" y="29"/>
                </a:cxn>
                <a:cxn ang="0">
                  <a:pos x="99" y="18"/>
                </a:cxn>
                <a:cxn ang="0">
                  <a:pos x="96" y="15"/>
                </a:cxn>
                <a:cxn ang="0">
                  <a:pos x="85" y="15"/>
                </a:cxn>
                <a:cxn ang="0">
                  <a:pos x="85" y="15"/>
                </a:cxn>
                <a:cxn ang="0">
                  <a:pos x="75" y="18"/>
                </a:cxn>
                <a:cxn ang="0">
                  <a:pos x="67" y="8"/>
                </a:cxn>
                <a:cxn ang="0">
                  <a:pos x="67" y="7"/>
                </a:cxn>
                <a:cxn ang="0">
                  <a:pos x="60" y="0"/>
                </a:cxn>
                <a:cxn ang="0">
                  <a:pos x="55" y="0"/>
                </a:cxn>
                <a:cxn ang="0">
                  <a:pos x="47" y="7"/>
                </a:cxn>
                <a:cxn ang="0">
                  <a:pos x="47" y="8"/>
                </a:cxn>
                <a:cxn ang="0">
                  <a:pos x="43" y="17"/>
                </a:cxn>
                <a:cxn ang="0">
                  <a:pos x="29" y="15"/>
                </a:cxn>
                <a:cxn ang="0">
                  <a:pos x="29" y="15"/>
                </a:cxn>
                <a:cxn ang="0">
                  <a:pos x="18" y="15"/>
                </a:cxn>
                <a:cxn ang="0">
                  <a:pos x="15" y="18"/>
                </a:cxn>
                <a:cxn ang="0">
                  <a:pos x="15" y="29"/>
                </a:cxn>
                <a:cxn ang="0">
                  <a:pos x="15" y="29"/>
                </a:cxn>
                <a:cxn ang="0">
                  <a:pos x="19" y="38"/>
                </a:cxn>
                <a:cxn ang="0">
                  <a:pos x="8" y="47"/>
                </a:cxn>
                <a:cxn ang="0">
                  <a:pos x="8" y="47"/>
                </a:cxn>
                <a:cxn ang="0">
                  <a:pos x="0" y="54"/>
                </a:cxn>
                <a:cxn ang="0">
                  <a:pos x="0" y="59"/>
                </a:cxn>
                <a:cxn ang="0">
                  <a:pos x="8" y="67"/>
                </a:cxn>
                <a:cxn ang="0">
                  <a:pos x="8" y="67"/>
                </a:cxn>
                <a:cxn ang="0">
                  <a:pos x="17" y="71"/>
                </a:cxn>
                <a:cxn ang="0">
                  <a:pos x="15" y="85"/>
                </a:cxn>
                <a:cxn ang="0">
                  <a:pos x="15" y="85"/>
                </a:cxn>
                <a:cxn ang="0">
                  <a:pos x="15" y="95"/>
                </a:cxn>
                <a:cxn ang="0">
                  <a:pos x="18" y="99"/>
                </a:cxn>
                <a:cxn ang="0">
                  <a:pos x="29" y="99"/>
                </a:cxn>
                <a:cxn ang="0">
                  <a:pos x="29" y="99"/>
                </a:cxn>
                <a:cxn ang="0">
                  <a:pos x="39" y="95"/>
                </a:cxn>
                <a:cxn ang="0">
                  <a:pos x="47" y="106"/>
                </a:cxn>
                <a:cxn ang="0">
                  <a:pos x="47" y="106"/>
                </a:cxn>
                <a:cxn ang="0">
                  <a:pos x="55" y="114"/>
                </a:cxn>
                <a:cxn ang="0">
                  <a:pos x="60" y="114"/>
                </a:cxn>
                <a:cxn ang="0">
                  <a:pos x="67" y="106"/>
                </a:cxn>
                <a:cxn ang="0">
                  <a:pos x="67" y="106"/>
                </a:cxn>
                <a:cxn ang="0">
                  <a:pos x="71" y="97"/>
                </a:cxn>
                <a:cxn ang="0">
                  <a:pos x="85" y="99"/>
                </a:cxn>
                <a:cxn ang="0">
                  <a:pos x="85" y="99"/>
                </a:cxn>
                <a:cxn ang="0">
                  <a:pos x="96" y="99"/>
                </a:cxn>
                <a:cxn ang="0">
                  <a:pos x="99" y="95"/>
                </a:cxn>
                <a:cxn ang="0">
                  <a:pos x="99" y="85"/>
                </a:cxn>
                <a:cxn ang="0">
                  <a:pos x="99" y="85"/>
                </a:cxn>
                <a:cxn ang="0">
                  <a:pos x="96" y="75"/>
                </a:cxn>
                <a:cxn ang="0">
                  <a:pos x="106" y="67"/>
                </a:cxn>
                <a:cxn ang="0">
                  <a:pos x="107" y="67"/>
                </a:cxn>
                <a:cxn ang="0">
                  <a:pos x="57" y="85"/>
                </a:cxn>
                <a:cxn ang="0">
                  <a:pos x="29" y="57"/>
                </a:cxn>
                <a:cxn ang="0">
                  <a:pos x="57" y="28"/>
                </a:cxn>
                <a:cxn ang="0">
                  <a:pos x="86" y="57"/>
                </a:cxn>
                <a:cxn ang="0">
                  <a:pos x="57" y="85"/>
                </a:cxn>
              </a:cxnLst>
              <a:rect l="0" t="0" r="r" b="b"/>
              <a:pathLst>
                <a:path w="114" h="114">
                  <a:moveTo>
                    <a:pt x="107" y="67"/>
                  </a:moveTo>
                  <a:cubicBezTo>
                    <a:pt x="111" y="67"/>
                    <a:pt x="114" y="63"/>
                    <a:pt x="114" y="59"/>
                  </a:cubicBezTo>
                  <a:cubicBezTo>
                    <a:pt x="114" y="54"/>
                    <a:pt x="114" y="54"/>
                    <a:pt x="114" y="54"/>
                  </a:cubicBezTo>
                  <a:cubicBezTo>
                    <a:pt x="114" y="50"/>
                    <a:pt x="111" y="47"/>
                    <a:pt x="107" y="47"/>
                  </a:cubicBezTo>
                  <a:cubicBezTo>
                    <a:pt x="106" y="47"/>
                    <a:pt x="106" y="47"/>
                    <a:pt x="106" y="47"/>
                  </a:cubicBezTo>
                  <a:cubicBezTo>
                    <a:pt x="102" y="47"/>
                    <a:pt x="98" y="45"/>
                    <a:pt x="97" y="42"/>
                  </a:cubicBezTo>
                  <a:cubicBezTo>
                    <a:pt x="97" y="40"/>
                    <a:pt x="96" y="32"/>
                    <a:pt x="99" y="29"/>
                  </a:cubicBezTo>
                  <a:cubicBezTo>
                    <a:pt x="99" y="29"/>
                    <a:pt x="99" y="29"/>
                    <a:pt x="99" y="29"/>
                  </a:cubicBezTo>
                  <a:cubicBezTo>
                    <a:pt x="102" y="26"/>
                    <a:pt x="102" y="21"/>
                    <a:pt x="99" y="18"/>
                  </a:cubicBezTo>
                  <a:cubicBezTo>
                    <a:pt x="96" y="15"/>
                    <a:pt x="96" y="15"/>
                    <a:pt x="96" y="15"/>
                  </a:cubicBezTo>
                  <a:cubicBezTo>
                    <a:pt x="93" y="12"/>
                    <a:pt x="88" y="12"/>
                    <a:pt x="85" y="15"/>
                  </a:cubicBezTo>
                  <a:cubicBezTo>
                    <a:pt x="85" y="15"/>
                    <a:pt x="85" y="15"/>
                    <a:pt x="85" y="15"/>
                  </a:cubicBezTo>
                  <a:cubicBezTo>
                    <a:pt x="82" y="18"/>
                    <a:pt x="78" y="19"/>
                    <a:pt x="75" y="18"/>
                  </a:cubicBezTo>
                  <a:cubicBezTo>
                    <a:pt x="73" y="17"/>
                    <a:pt x="67" y="12"/>
                    <a:pt x="67" y="8"/>
                  </a:cubicBezTo>
                  <a:cubicBezTo>
                    <a:pt x="67" y="7"/>
                    <a:pt x="67" y="7"/>
                    <a:pt x="67" y="7"/>
                  </a:cubicBezTo>
                  <a:cubicBezTo>
                    <a:pt x="67" y="3"/>
                    <a:pt x="64" y="0"/>
                    <a:pt x="60" y="0"/>
                  </a:cubicBezTo>
                  <a:cubicBezTo>
                    <a:pt x="55" y="0"/>
                    <a:pt x="55" y="0"/>
                    <a:pt x="55" y="0"/>
                  </a:cubicBezTo>
                  <a:cubicBezTo>
                    <a:pt x="51" y="0"/>
                    <a:pt x="47" y="3"/>
                    <a:pt x="47" y="7"/>
                  </a:cubicBezTo>
                  <a:cubicBezTo>
                    <a:pt x="47" y="8"/>
                    <a:pt x="47" y="8"/>
                    <a:pt x="47" y="8"/>
                  </a:cubicBezTo>
                  <a:cubicBezTo>
                    <a:pt x="47" y="12"/>
                    <a:pt x="45" y="16"/>
                    <a:pt x="43" y="17"/>
                  </a:cubicBezTo>
                  <a:cubicBezTo>
                    <a:pt x="40" y="17"/>
                    <a:pt x="32" y="18"/>
                    <a:pt x="29" y="15"/>
                  </a:cubicBezTo>
                  <a:cubicBezTo>
                    <a:pt x="29" y="15"/>
                    <a:pt x="29" y="15"/>
                    <a:pt x="29" y="15"/>
                  </a:cubicBezTo>
                  <a:cubicBezTo>
                    <a:pt x="26" y="12"/>
                    <a:pt x="21" y="12"/>
                    <a:pt x="18" y="15"/>
                  </a:cubicBezTo>
                  <a:cubicBezTo>
                    <a:pt x="15" y="18"/>
                    <a:pt x="15" y="18"/>
                    <a:pt x="15" y="18"/>
                  </a:cubicBezTo>
                  <a:cubicBezTo>
                    <a:pt x="12" y="21"/>
                    <a:pt x="12" y="26"/>
                    <a:pt x="15" y="29"/>
                  </a:cubicBezTo>
                  <a:cubicBezTo>
                    <a:pt x="15" y="29"/>
                    <a:pt x="15" y="29"/>
                    <a:pt x="15" y="29"/>
                  </a:cubicBezTo>
                  <a:cubicBezTo>
                    <a:pt x="18" y="32"/>
                    <a:pt x="20" y="36"/>
                    <a:pt x="19" y="38"/>
                  </a:cubicBezTo>
                  <a:cubicBezTo>
                    <a:pt x="17" y="41"/>
                    <a:pt x="12" y="47"/>
                    <a:pt x="8" y="47"/>
                  </a:cubicBezTo>
                  <a:cubicBezTo>
                    <a:pt x="8" y="47"/>
                    <a:pt x="8" y="47"/>
                    <a:pt x="8" y="47"/>
                  </a:cubicBezTo>
                  <a:cubicBezTo>
                    <a:pt x="3" y="47"/>
                    <a:pt x="0" y="50"/>
                    <a:pt x="0" y="54"/>
                  </a:cubicBezTo>
                  <a:cubicBezTo>
                    <a:pt x="0" y="59"/>
                    <a:pt x="0" y="59"/>
                    <a:pt x="0" y="59"/>
                  </a:cubicBezTo>
                  <a:cubicBezTo>
                    <a:pt x="0" y="63"/>
                    <a:pt x="3" y="67"/>
                    <a:pt x="8" y="67"/>
                  </a:cubicBezTo>
                  <a:cubicBezTo>
                    <a:pt x="8" y="67"/>
                    <a:pt x="8" y="67"/>
                    <a:pt x="8" y="67"/>
                  </a:cubicBezTo>
                  <a:cubicBezTo>
                    <a:pt x="12" y="67"/>
                    <a:pt x="16" y="69"/>
                    <a:pt x="17" y="71"/>
                  </a:cubicBezTo>
                  <a:cubicBezTo>
                    <a:pt x="18" y="73"/>
                    <a:pt x="18" y="82"/>
                    <a:pt x="15" y="85"/>
                  </a:cubicBezTo>
                  <a:cubicBezTo>
                    <a:pt x="15" y="85"/>
                    <a:pt x="15" y="85"/>
                    <a:pt x="15" y="85"/>
                  </a:cubicBezTo>
                  <a:cubicBezTo>
                    <a:pt x="12" y="88"/>
                    <a:pt x="12" y="93"/>
                    <a:pt x="15" y="95"/>
                  </a:cubicBezTo>
                  <a:cubicBezTo>
                    <a:pt x="18" y="99"/>
                    <a:pt x="18" y="99"/>
                    <a:pt x="18" y="99"/>
                  </a:cubicBezTo>
                  <a:cubicBezTo>
                    <a:pt x="21" y="102"/>
                    <a:pt x="26" y="102"/>
                    <a:pt x="29" y="99"/>
                  </a:cubicBezTo>
                  <a:cubicBezTo>
                    <a:pt x="29" y="99"/>
                    <a:pt x="29" y="99"/>
                    <a:pt x="29" y="99"/>
                  </a:cubicBezTo>
                  <a:cubicBezTo>
                    <a:pt x="32" y="96"/>
                    <a:pt x="37" y="94"/>
                    <a:pt x="39" y="95"/>
                  </a:cubicBezTo>
                  <a:cubicBezTo>
                    <a:pt x="41" y="96"/>
                    <a:pt x="47" y="102"/>
                    <a:pt x="47" y="106"/>
                  </a:cubicBezTo>
                  <a:cubicBezTo>
                    <a:pt x="47" y="106"/>
                    <a:pt x="47" y="106"/>
                    <a:pt x="47" y="106"/>
                  </a:cubicBezTo>
                  <a:cubicBezTo>
                    <a:pt x="47" y="110"/>
                    <a:pt x="51" y="114"/>
                    <a:pt x="55" y="114"/>
                  </a:cubicBezTo>
                  <a:cubicBezTo>
                    <a:pt x="60" y="114"/>
                    <a:pt x="60" y="114"/>
                    <a:pt x="60" y="114"/>
                  </a:cubicBezTo>
                  <a:cubicBezTo>
                    <a:pt x="64" y="114"/>
                    <a:pt x="67" y="110"/>
                    <a:pt x="67" y="106"/>
                  </a:cubicBezTo>
                  <a:cubicBezTo>
                    <a:pt x="67" y="106"/>
                    <a:pt x="67" y="106"/>
                    <a:pt x="67" y="106"/>
                  </a:cubicBezTo>
                  <a:cubicBezTo>
                    <a:pt x="67" y="102"/>
                    <a:pt x="69" y="98"/>
                    <a:pt x="71" y="97"/>
                  </a:cubicBezTo>
                  <a:cubicBezTo>
                    <a:pt x="74" y="96"/>
                    <a:pt x="82" y="96"/>
                    <a:pt x="85" y="99"/>
                  </a:cubicBezTo>
                  <a:cubicBezTo>
                    <a:pt x="85" y="99"/>
                    <a:pt x="85" y="99"/>
                    <a:pt x="85" y="99"/>
                  </a:cubicBezTo>
                  <a:cubicBezTo>
                    <a:pt x="88" y="102"/>
                    <a:pt x="93" y="102"/>
                    <a:pt x="96" y="99"/>
                  </a:cubicBezTo>
                  <a:cubicBezTo>
                    <a:pt x="99" y="95"/>
                    <a:pt x="99" y="95"/>
                    <a:pt x="99" y="95"/>
                  </a:cubicBezTo>
                  <a:cubicBezTo>
                    <a:pt x="102" y="93"/>
                    <a:pt x="102" y="88"/>
                    <a:pt x="99" y="85"/>
                  </a:cubicBezTo>
                  <a:cubicBezTo>
                    <a:pt x="99" y="85"/>
                    <a:pt x="99" y="85"/>
                    <a:pt x="99" y="85"/>
                  </a:cubicBezTo>
                  <a:cubicBezTo>
                    <a:pt x="96" y="82"/>
                    <a:pt x="95" y="77"/>
                    <a:pt x="96" y="75"/>
                  </a:cubicBezTo>
                  <a:cubicBezTo>
                    <a:pt x="97" y="73"/>
                    <a:pt x="102" y="67"/>
                    <a:pt x="106" y="67"/>
                  </a:cubicBezTo>
                  <a:lnTo>
                    <a:pt x="107" y="67"/>
                  </a:lnTo>
                  <a:close/>
                  <a:moveTo>
                    <a:pt x="57" y="85"/>
                  </a:moveTo>
                  <a:cubicBezTo>
                    <a:pt x="41" y="85"/>
                    <a:pt x="29" y="73"/>
                    <a:pt x="29" y="57"/>
                  </a:cubicBezTo>
                  <a:cubicBezTo>
                    <a:pt x="29" y="41"/>
                    <a:pt x="41" y="28"/>
                    <a:pt x="57" y="28"/>
                  </a:cubicBezTo>
                  <a:cubicBezTo>
                    <a:pt x="73" y="28"/>
                    <a:pt x="86" y="41"/>
                    <a:pt x="86" y="57"/>
                  </a:cubicBezTo>
                  <a:cubicBezTo>
                    <a:pt x="86" y="73"/>
                    <a:pt x="73" y="85"/>
                    <a:pt x="57" y="85"/>
                  </a:cubicBezTo>
                  <a:close/>
                </a:path>
              </a:pathLst>
            </a:custGeom>
            <a:grpFill/>
            <a:ln w="9525">
              <a:noFill/>
              <a:round/>
              <a:headEnd/>
              <a:tailEnd/>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grpSp>
          <p:nvGrpSpPr>
            <p:cNvPr id="35" name="Group 4"/>
            <p:cNvGrpSpPr/>
            <p:nvPr/>
          </p:nvGrpSpPr>
          <p:grpSpPr>
            <a:xfrm>
              <a:off x="7439945" y="3644517"/>
              <a:ext cx="464134" cy="421666"/>
              <a:chOff x="9765110" y="2944927"/>
              <a:chExt cx="509639" cy="463007"/>
            </a:xfrm>
            <a:grpFill/>
          </p:grpSpPr>
          <p:sp>
            <p:nvSpPr>
              <p:cNvPr id="77" name="ïşḻïďê-Freeform: Shape 17"/>
              <p:cNvSpPr>
                <a:spLocks/>
              </p:cNvSpPr>
              <p:nvPr/>
            </p:nvSpPr>
            <p:spPr bwMode="auto">
              <a:xfrm>
                <a:off x="9765110" y="3073170"/>
                <a:ext cx="299788" cy="303119"/>
              </a:xfrm>
              <a:custGeom>
                <a:avLst/>
                <a:gdLst/>
                <a:ahLst/>
                <a:cxnLst>
                  <a:cxn ang="0">
                    <a:pos x="106" y="67"/>
                  </a:cxn>
                  <a:cxn ang="0">
                    <a:pos x="114" y="60"/>
                  </a:cxn>
                  <a:cxn ang="0">
                    <a:pos x="114" y="55"/>
                  </a:cxn>
                  <a:cxn ang="0">
                    <a:pos x="106" y="47"/>
                  </a:cxn>
                  <a:cxn ang="0">
                    <a:pos x="106" y="47"/>
                  </a:cxn>
                  <a:cxn ang="0">
                    <a:pos x="97" y="43"/>
                  </a:cxn>
                  <a:cxn ang="0">
                    <a:pos x="99" y="30"/>
                  </a:cxn>
                  <a:cxn ang="0">
                    <a:pos x="99" y="29"/>
                  </a:cxn>
                  <a:cxn ang="0">
                    <a:pos x="99" y="19"/>
                  </a:cxn>
                  <a:cxn ang="0">
                    <a:pos x="96" y="15"/>
                  </a:cxn>
                  <a:cxn ang="0">
                    <a:pos x="85" y="15"/>
                  </a:cxn>
                  <a:cxn ang="0">
                    <a:pos x="85" y="16"/>
                  </a:cxn>
                  <a:cxn ang="0">
                    <a:pos x="75" y="19"/>
                  </a:cxn>
                  <a:cxn ang="0">
                    <a:pos x="67" y="8"/>
                  </a:cxn>
                  <a:cxn ang="0">
                    <a:pos x="67" y="8"/>
                  </a:cxn>
                  <a:cxn ang="0">
                    <a:pos x="59" y="0"/>
                  </a:cxn>
                  <a:cxn ang="0">
                    <a:pos x="54" y="0"/>
                  </a:cxn>
                  <a:cxn ang="0">
                    <a:pos x="47" y="8"/>
                  </a:cxn>
                  <a:cxn ang="0">
                    <a:pos x="47" y="8"/>
                  </a:cxn>
                  <a:cxn ang="0">
                    <a:pos x="43" y="17"/>
                  </a:cxn>
                  <a:cxn ang="0">
                    <a:pos x="29" y="16"/>
                  </a:cxn>
                  <a:cxn ang="0">
                    <a:pos x="29" y="15"/>
                  </a:cxn>
                  <a:cxn ang="0">
                    <a:pos x="18" y="15"/>
                  </a:cxn>
                  <a:cxn ang="0">
                    <a:pos x="15" y="19"/>
                  </a:cxn>
                  <a:cxn ang="0">
                    <a:pos x="15" y="29"/>
                  </a:cxn>
                  <a:cxn ang="0">
                    <a:pos x="15" y="30"/>
                  </a:cxn>
                  <a:cxn ang="0">
                    <a:pos x="18" y="39"/>
                  </a:cxn>
                  <a:cxn ang="0">
                    <a:pos x="8" y="47"/>
                  </a:cxn>
                  <a:cxn ang="0">
                    <a:pos x="7" y="47"/>
                  </a:cxn>
                  <a:cxn ang="0">
                    <a:pos x="0" y="55"/>
                  </a:cxn>
                  <a:cxn ang="0">
                    <a:pos x="0" y="60"/>
                  </a:cxn>
                  <a:cxn ang="0">
                    <a:pos x="7" y="67"/>
                  </a:cxn>
                  <a:cxn ang="0">
                    <a:pos x="8" y="67"/>
                  </a:cxn>
                  <a:cxn ang="0">
                    <a:pos x="17" y="72"/>
                  </a:cxn>
                  <a:cxn ang="0">
                    <a:pos x="15" y="85"/>
                  </a:cxn>
                  <a:cxn ang="0">
                    <a:pos x="15" y="85"/>
                  </a:cxn>
                  <a:cxn ang="0">
                    <a:pos x="15" y="96"/>
                  </a:cxn>
                  <a:cxn ang="0">
                    <a:pos x="18" y="99"/>
                  </a:cxn>
                  <a:cxn ang="0">
                    <a:pos x="29" y="100"/>
                  </a:cxn>
                  <a:cxn ang="0">
                    <a:pos x="29" y="99"/>
                  </a:cxn>
                  <a:cxn ang="0">
                    <a:pos x="38" y="96"/>
                  </a:cxn>
                  <a:cxn ang="0">
                    <a:pos x="47" y="107"/>
                  </a:cxn>
                  <a:cxn ang="0">
                    <a:pos x="47" y="107"/>
                  </a:cxn>
                  <a:cxn ang="0">
                    <a:pos x="54" y="115"/>
                  </a:cxn>
                  <a:cxn ang="0">
                    <a:pos x="59" y="115"/>
                  </a:cxn>
                  <a:cxn ang="0">
                    <a:pos x="67" y="107"/>
                  </a:cxn>
                  <a:cxn ang="0">
                    <a:pos x="67" y="107"/>
                  </a:cxn>
                  <a:cxn ang="0">
                    <a:pos x="71" y="98"/>
                  </a:cxn>
                  <a:cxn ang="0">
                    <a:pos x="85" y="99"/>
                  </a:cxn>
                  <a:cxn ang="0">
                    <a:pos x="85" y="99"/>
                  </a:cxn>
                  <a:cxn ang="0">
                    <a:pos x="96" y="100"/>
                  </a:cxn>
                  <a:cxn ang="0">
                    <a:pos x="99" y="96"/>
                  </a:cxn>
                  <a:cxn ang="0">
                    <a:pos x="99" y="85"/>
                  </a:cxn>
                  <a:cxn ang="0">
                    <a:pos x="99" y="85"/>
                  </a:cxn>
                  <a:cxn ang="0">
                    <a:pos x="95" y="76"/>
                  </a:cxn>
                  <a:cxn ang="0">
                    <a:pos x="106" y="67"/>
                  </a:cxn>
                  <a:cxn ang="0">
                    <a:pos x="57" y="86"/>
                  </a:cxn>
                  <a:cxn ang="0">
                    <a:pos x="28" y="57"/>
                  </a:cxn>
                  <a:cxn ang="0">
                    <a:pos x="57" y="29"/>
                  </a:cxn>
                  <a:cxn ang="0">
                    <a:pos x="85" y="57"/>
                  </a:cxn>
                  <a:cxn ang="0">
                    <a:pos x="57" y="86"/>
                  </a:cxn>
                </a:cxnLst>
                <a:rect l="0" t="0" r="r" b="b"/>
                <a:pathLst>
                  <a:path w="114" h="115">
                    <a:moveTo>
                      <a:pt x="106" y="67"/>
                    </a:moveTo>
                    <a:cubicBezTo>
                      <a:pt x="111" y="67"/>
                      <a:pt x="114" y="64"/>
                      <a:pt x="114" y="60"/>
                    </a:cubicBezTo>
                    <a:cubicBezTo>
                      <a:pt x="114" y="55"/>
                      <a:pt x="114" y="55"/>
                      <a:pt x="114" y="55"/>
                    </a:cubicBezTo>
                    <a:cubicBezTo>
                      <a:pt x="114" y="51"/>
                      <a:pt x="111" y="47"/>
                      <a:pt x="106" y="47"/>
                    </a:cubicBezTo>
                    <a:cubicBezTo>
                      <a:pt x="106" y="47"/>
                      <a:pt x="106" y="47"/>
                      <a:pt x="106" y="47"/>
                    </a:cubicBezTo>
                    <a:cubicBezTo>
                      <a:pt x="102" y="47"/>
                      <a:pt x="98" y="45"/>
                      <a:pt x="97" y="43"/>
                    </a:cubicBezTo>
                    <a:cubicBezTo>
                      <a:pt x="96" y="41"/>
                      <a:pt x="96" y="33"/>
                      <a:pt x="99" y="30"/>
                    </a:cubicBezTo>
                    <a:cubicBezTo>
                      <a:pt x="99" y="29"/>
                      <a:pt x="99" y="29"/>
                      <a:pt x="99" y="29"/>
                    </a:cubicBezTo>
                    <a:cubicBezTo>
                      <a:pt x="102" y="27"/>
                      <a:pt x="102" y="22"/>
                      <a:pt x="99" y="19"/>
                    </a:cubicBezTo>
                    <a:cubicBezTo>
                      <a:pt x="96" y="15"/>
                      <a:pt x="96" y="15"/>
                      <a:pt x="96" y="15"/>
                    </a:cubicBezTo>
                    <a:cubicBezTo>
                      <a:pt x="93" y="12"/>
                      <a:pt x="88" y="12"/>
                      <a:pt x="85" y="15"/>
                    </a:cubicBezTo>
                    <a:cubicBezTo>
                      <a:pt x="85" y="16"/>
                      <a:pt x="85" y="16"/>
                      <a:pt x="85" y="16"/>
                    </a:cubicBezTo>
                    <a:cubicBezTo>
                      <a:pt x="82" y="18"/>
                      <a:pt x="77" y="20"/>
                      <a:pt x="75" y="19"/>
                    </a:cubicBezTo>
                    <a:cubicBezTo>
                      <a:pt x="73" y="18"/>
                      <a:pt x="67" y="12"/>
                      <a:pt x="67" y="8"/>
                    </a:cubicBezTo>
                    <a:cubicBezTo>
                      <a:pt x="67" y="8"/>
                      <a:pt x="67" y="8"/>
                      <a:pt x="67" y="8"/>
                    </a:cubicBezTo>
                    <a:cubicBezTo>
                      <a:pt x="67" y="4"/>
                      <a:pt x="63" y="0"/>
                      <a:pt x="59" y="0"/>
                    </a:cubicBezTo>
                    <a:cubicBezTo>
                      <a:pt x="54" y="0"/>
                      <a:pt x="54" y="0"/>
                      <a:pt x="54" y="0"/>
                    </a:cubicBezTo>
                    <a:cubicBezTo>
                      <a:pt x="50" y="0"/>
                      <a:pt x="47" y="4"/>
                      <a:pt x="47" y="8"/>
                    </a:cubicBezTo>
                    <a:cubicBezTo>
                      <a:pt x="47" y="8"/>
                      <a:pt x="47" y="8"/>
                      <a:pt x="47" y="8"/>
                    </a:cubicBezTo>
                    <a:cubicBezTo>
                      <a:pt x="47" y="12"/>
                      <a:pt x="45" y="16"/>
                      <a:pt x="43" y="17"/>
                    </a:cubicBezTo>
                    <a:cubicBezTo>
                      <a:pt x="40" y="18"/>
                      <a:pt x="32" y="18"/>
                      <a:pt x="29" y="16"/>
                    </a:cubicBezTo>
                    <a:cubicBezTo>
                      <a:pt x="29" y="15"/>
                      <a:pt x="29" y="15"/>
                      <a:pt x="29" y="15"/>
                    </a:cubicBezTo>
                    <a:cubicBezTo>
                      <a:pt x="26" y="12"/>
                      <a:pt x="21" y="12"/>
                      <a:pt x="18" y="15"/>
                    </a:cubicBezTo>
                    <a:cubicBezTo>
                      <a:pt x="15" y="19"/>
                      <a:pt x="15" y="19"/>
                      <a:pt x="15" y="19"/>
                    </a:cubicBezTo>
                    <a:cubicBezTo>
                      <a:pt x="12" y="22"/>
                      <a:pt x="12" y="27"/>
                      <a:pt x="15" y="29"/>
                    </a:cubicBezTo>
                    <a:cubicBezTo>
                      <a:pt x="15" y="30"/>
                      <a:pt x="15" y="30"/>
                      <a:pt x="15" y="30"/>
                    </a:cubicBezTo>
                    <a:cubicBezTo>
                      <a:pt x="18" y="33"/>
                      <a:pt x="19" y="37"/>
                      <a:pt x="18" y="39"/>
                    </a:cubicBezTo>
                    <a:cubicBezTo>
                      <a:pt x="17" y="41"/>
                      <a:pt x="12" y="47"/>
                      <a:pt x="8" y="47"/>
                    </a:cubicBezTo>
                    <a:cubicBezTo>
                      <a:pt x="7" y="47"/>
                      <a:pt x="7" y="47"/>
                      <a:pt x="7" y="47"/>
                    </a:cubicBezTo>
                    <a:cubicBezTo>
                      <a:pt x="3" y="47"/>
                      <a:pt x="0" y="51"/>
                      <a:pt x="0" y="55"/>
                    </a:cubicBezTo>
                    <a:cubicBezTo>
                      <a:pt x="0" y="60"/>
                      <a:pt x="0" y="60"/>
                      <a:pt x="0" y="60"/>
                    </a:cubicBezTo>
                    <a:cubicBezTo>
                      <a:pt x="0" y="64"/>
                      <a:pt x="3" y="67"/>
                      <a:pt x="7" y="67"/>
                    </a:cubicBezTo>
                    <a:cubicBezTo>
                      <a:pt x="8" y="67"/>
                      <a:pt x="8" y="67"/>
                      <a:pt x="8" y="67"/>
                    </a:cubicBezTo>
                    <a:cubicBezTo>
                      <a:pt x="12" y="67"/>
                      <a:pt x="16" y="69"/>
                      <a:pt x="17" y="72"/>
                    </a:cubicBezTo>
                    <a:cubicBezTo>
                      <a:pt x="17" y="74"/>
                      <a:pt x="18" y="82"/>
                      <a:pt x="15" y="85"/>
                    </a:cubicBezTo>
                    <a:cubicBezTo>
                      <a:pt x="15" y="85"/>
                      <a:pt x="15" y="85"/>
                      <a:pt x="15" y="85"/>
                    </a:cubicBezTo>
                    <a:cubicBezTo>
                      <a:pt x="12" y="88"/>
                      <a:pt x="12" y="93"/>
                      <a:pt x="15" y="96"/>
                    </a:cubicBezTo>
                    <a:cubicBezTo>
                      <a:pt x="18" y="99"/>
                      <a:pt x="18" y="99"/>
                      <a:pt x="18" y="99"/>
                    </a:cubicBezTo>
                    <a:cubicBezTo>
                      <a:pt x="21" y="102"/>
                      <a:pt x="26" y="102"/>
                      <a:pt x="29" y="100"/>
                    </a:cubicBezTo>
                    <a:cubicBezTo>
                      <a:pt x="29" y="99"/>
                      <a:pt x="29" y="99"/>
                      <a:pt x="29" y="99"/>
                    </a:cubicBezTo>
                    <a:cubicBezTo>
                      <a:pt x="32" y="96"/>
                      <a:pt x="36" y="95"/>
                      <a:pt x="38" y="96"/>
                    </a:cubicBezTo>
                    <a:cubicBezTo>
                      <a:pt x="41" y="97"/>
                      <a:pt x="47" y="102"/>
                      <a:pt x="47" y="107"/>
                    </a:cubicBezTo>
                    <a:cubicBezTo>
                      <a:pt x="47" y="107"/>
                      <a:pt x="47" y="107"/>
                      <a:pt x="47" y="107"/>
                    </a:cubicBezTo>
                    <a:cubicBezTo>
                      <a:pt x="47" y="111"/>
                      <a:pt x="50" y="115"/>
                      <a:pt x="54" y="115"/>
                    </a:cubicBezTo>
                    <a:cubicBezTo>
                      <a:pt x="59" y="115"/>
                      <a:pt x="59" y="115"/>
                      <a:pt x="59" y="115"/>
                    </a:cubicBezTo>
                    <a:cubicBezTo>
                      <a:pt x="63" y="115"/>
                      <a:pt x="67" y="111"/>
                      <a:pt x="67" y="107"/>
                    </a:cubicBezTo>
                    <a:cubicBezTo>
                      <a:pt x="67" y="107"/>
                      <a:pt x="67" y="107"/>
                      <a:pt x="67" y="107"/>
                    </a:cubicBezTo>
                    <a:cubicBezTo>
                      <a:pt x="67" y="102"/>
                      <a:pt x="69" y="98"/>
                      <a:pt x="71" y="98"/>
                    </a:cubicBezTo>
                    <a:cubicBezTo>
                      <a:pt x="74" y="97"/>
                      <a:pt x="82" y="96"/>
                      <a:pt x="85" y="99"/>
                    </a:cubicBezTo>
                    <a:cubicBezTo>
                      <a:pt x="85" y="99"/>
                      <a:pt x="85" y="99"/>
                      <a:pt x="85" y="99"/>
                    </a:cubicBezTo>
                    <a:cubicBezTo>
                      <a:pt x="88" y="102"/>
                      <a:pt x="93" y="102"/>
                      <a:pt x="96" y="100"/>
                    </a:cubicBezTo>
                    <a:cubicBezTo>
                      <a:pt x="99" y="96"/>
                      <a:pt x="99" y="96"/>
                      <a:pt x="99" y="96"/>
                    </a:cubicBezTo>
                    <a:cubicBezTo>
                      <a:pt x="102" y="93"/>
                      <a:pt x="102" y="88"/>
                      <a:pt x="99" y="85"/>
                    </a:cubicBezTo>
                    <a:cubicBezTo>
                      <a:pt x="99" y="85"/>
                      <a:pt x="99" y="85"/>
                      <a:pt x="99" y="85"/>
                    </a:cubicBezTo>
                    <a:cubicBezTo>
                      <a:pt x="96" y="82"/>
                      <a:pt x="94" y="78"/>
                      <a:pt x="95" y="76"/>
                    </a:cubicBezTo>
                    <a:cubicBezTo>
                      <a:pt x="97" y="74"/>
                      <a:pt x="102" y="67"/>
                      <a:pt x="106" y="67"/>
                    </a:cubicBezTo>
                    <a:close/>
                    <a:moveTo>
                      <a:pt x="57" y="86"/>
                    </a:moveTo>
                    <a:cubicBezTo>
                      <a:pt x="41" y="86"/>
                      <a:pt x="28" y="73"/>
                      <a:pt x="28" y="57"/>
                    </a:cubicBezTo>
                    <a:cubicBezTo>
                      <a:pt x="28" y="42"/>
                      <a:pt x="41" y="29"/>
                      <a:pt x="57" y="29"/>
                    </a:cubicBezTo>
                    <a:cubicBezTo>
                      <a:pt x="73" y="29"/>
                      <a:pt x="85" y="42"/>
                      <a:pt x="85" y="57"/>
                    </a:cubicBezTo>
                    <a:cubicBezTo>
                      <a:pt x="85" y="73"/>
                      <a:pt x="73" y="86"/>
                      <a:pt x="57" y="86"/>
                    </a:cubicBezTo>
                    <a:close/>
                  </a:path>
                </a:pathLst>
              </a:custGeom>
              <a:grpFill/>
              <a:ln w="9525">
                <a:noFill/>
                <a:round/>
                <a:headEnd/>
                <a:tailEnd/>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78" name="ïşḻïďê-Freeform: Shape 21"/>
              <p:cNvSpPr>
                <a:spLocks/>
              </p:cNvSpPr>
              <p:nvPr/>
            </p:nvSpPr>
            <p:spPr bwMode="auto">
              <a:xfrm>
                <a:off x="10031588" y="2944927"/>
                <a:ext cx="243161" cy="244827"/>
              </a:xfrm>
              <a:custGeom>
                <a:avLst/>
                <a:gdLst/>
                <a:ahLst/>
                <a:cxnLst>
                  <a:cxn ang="0">
                    <a:pos x="87" y="55"/>
                  </a:cxn>
                  <a:cxn ang="0">
                    <a:pos x="93" y="47"/>
                  </a:cxn>
                  <a:cxn ang="0">
                    <a:pos x="93" y="46"/>
                  </a:cxn>
                  <a:cxn ang="0">
                    <a:pos x="87" y="39"/>
                  </a:cxn>
                  <a:cxn ang="0">
                    <a:pos x="79" y="35"/>
                  </a:cxn>
                  <a:cxn ang="0">
                    <a:pos x="81" y="24"/>
                  </a:cxn>
                  <a:cxn ang="0">
                    <a:pos x="80" y="14"/>
                  </a:cxn>
                  <a:cxn ang="0">
                    <a:pos x="79" y="13"/>
                  </a:cxn>
                  <a:cxn ang="0">
                    <a:pos x="69" y="12"/>
                  </a:cxn>
                  <a:cxn ang="0">
                    <a:pos x="62" y="15"/>
                  </a:cxn>
                  <a:cxn ang="0">
                    <a:pos x="55" y="6"/>
                  </a:cxn>
                  <a:cxn ang="0">
                    <a:pos x="47" y="0"/>
                  </a:cxn>
                  <a:cxn ang="0">
                    <a:pos x="46" y="0"/>
                  </a:cxn>
                  <a:cxn ang="0">
                    <a:pos x="38" y="6"/>
                  </a:cxn>
                  <a:cxn ang="0">
                    <a:pos x="35" y="14"/>
                  </a:cxn>
                  <a:cxn ang="0">
                    <a:pos x="24" y="12"/>
                  </a:cxn>
                  <a:cxn ang="0">
                    <a:pos x="14" y="13"/>
                  </a:cxn>
                  <a:cxn ang="0">
                    <a:pos x="13" y="14"/>
                  </a:cxn>
                  <a:cxn ang="0">
                    <a:pos x="12" y="24"/>
                  </a:cxn>
                  <a:cxn ang="0">
                    <a:pos x="15" y="32"/>
                  </a:cxn>
                  <a:cxn ang="0">
                    <a:pos x="6" y="39"/>
                  </a:cxn>
                  <a:cxn ang="0">
                    <a:pos x="0" y="46"/>
                  </a:cxn>
                  <a:cxn ang="0">
                    <a:pos x="0" y="47"/>
                  </a:cxn>
                  <a:cxn ang="0">
                    <a:pos x="6" y="55"/>
                  </a:cxn>
                  <a:cxn ang="0">
                    <a:pos x="14" y="58"/>
                  </a:cxn>
                  <a:cxn ang="0">
                    <a:pos x="12" y="69"/>
                  </a:cxn>
                  <a:cxn ang="0">
                    <a:pos x="13" y="79"/>
                  </a:cxn>
                  <a:cxn ang="0">
                    <a:pos x="14" y="80"/>
                  </a:cxn>
                  <a:cxn ang="0">
                    <a:pos x="24" y="81"/>
                  </a:cxn>
                  <a:cxn ang="0">
                    <a:pos x="31" y="78"/>
                  </a:cxn>
                  <a:cxn ang="0">
                    <a:pos x="38" y="87"/>
                  </a:cxn>
                  <a:cxn ang="0">
                    <a:pos x="46" y="93"/>
                  </a:cxn>
                  <a:cxn ang="0">
                    <a:pos x="47" y="93"/>
                  </a:cxn>
                  <a:cxn ang="0">
                    <a:pos x="55" y="87"/>
                  </a:cxn>
                  <a:cxn ang="0">
                    <a:pos x="58" y="80"/>
                  </a:cxn>
                  <a:cxn ang="0">
                    <a:pos x="69" y="81"/>
                  </a:cxn>
                  <a:cxn ang="0">
                    <a:pos x="79" y="80"/>
                  </a:cxn>
                  <a:cxn ang="0">
                    <a:pos x="80" y="79"/>
                  </a:cxn>
                  <a:cxn ang="0">
                    <a:pos x="81" y="69"/>
                  </a:cxn>
                  <a:cxn ang="0">
                    <a:pos x="78" y="62"/>
                  </a:cxn>
                  <a:cxn ang="0">
                    <a:pos x="87" y="55"/>
                  </a:cxn>
                  <a:cxn ang="0">
                    <a:pos x="47" y="70"/>
                  </a:cxn>
                  <a:cxn ang="0">
                    <a:pos x="23" y="47"/>
                  </a:cxn>
                  <a:cxn ang="0">
                    <a:pos x="47" y="23"/>
                  </a:cxn>
                  <a:cxn ang="0">
                    <a:pos x="70" y="47"/>
                  </a:cxn>
                  <a:cxn ang="0">
                    <a:pos x="47" y="70"/>
                  </a:cxn>
                </a:cxnLst>
                <a:rect l="0" t="0" r="r" b="b"/>
                <a:pathLst>
                  <a:path w="93" h="93">
                    <a:moveTo>
                      <a:pt x="87" y="55"/>
                    </a:moveTo>
                    <a:cubicBezTo>
                      <a:pt x="90" y="55"/>
                      <a:pt x="93" y="51"/>
                      <a:pt x="93" y="47"/>
                    </a:cubicBezTo>
                    <a:cubicBezTo>
                      <a:pt x="93" y="46"/>
                      <a:pt x="93" y="46"/>
                      <a:pt x="93" y="46"/>
                    </a:cubicBezTo>
                    <a:cubicBezTo>
                      <a:pt x="93" y="42"/>
                      <a:pt x="90" y="39"/>
                      <a:pt x="87" y="39"/>
                    </a:cubicBezTo>
                    <a:cubicBezTo>
                      <a:pt x="83" y="39"/>
                      <a:pt x="80" y="37"/>
                      <a:pt x="79" y="35"/>
                    </a:cubicBezTo>
                    <a:cubicBezTo>
                      <a:pt x="79" y="33"/>
                      <a:pt x="78" y="26"/>
                      <a:pt x="81" y="24"/>
                    </a:cubicBezTo>
                    <a:cubicBezTo>
                      <a:pt x="83" y="21"/>
                      <a:pt x="83" y="17"/>
                      <a:pt x="80" y="14"/>
                    </a:cubicBezTo>
                    <a:cubicBezTo>
                      <a:pt x="79" y="13"/>
                      <a:pt x="79" y="13"/>
                      <a:pt x="79" y="13"/>
                    </a:cubicBezTo>
                    <a:cubicBezTo>
                      <a:pt x="76" y="10"/>
                      <a:pt x="72" y="10"/>
                      <a:pt x="69" y="12"/>
                    </a:cubicBezTo>
                    <a:cubicBezTo>
                      <a:pt x="67" y="15"/>
                      <a:pt x="63" y="16"/>
                      <a:pt x="62" y="15"/>
                    </a:cubicBezTo>
                    <a:cubicBezTo>
                      <a:pt x="60" y="14"/>
                      <a:pt x="55" y="10"/>
                      <a:pt x="55" y="6"/>
                    </a:cubicBezTo>
                    <a:cubicBezTo>
                      <a:pt x="55" y="3"/>
                      <a:pt x="51" y="0"/>
                      <a:pt x="47" y="0"/>
                    </a:cubicBezTo>
                    <a:cubicBezTo>
                      <a:pt x="46" y="0"/>
                      <a:pt x="46" y="0"/>
                      <a:pt x="46" y="0"/>
                    </a:cubicBezTo>
                    <a:cubicBezTo>
                      <a:pt x="42" y="0"/>
                      <a:pt x="38" y="3"/>
                      <a:pt x="38" y="6"/>
                    </a:cubicBezTo>
                    <a:cubicBezTo>
                      <a:pt x="38" y="10"/>
                      <a:pt x="37" y="13"/>
                      <a:pt x="35" y="14"/>
                    </a:cubicBezTo>
                    <a:cubicBezTo>
                      <a:pt x="33" y="14"/>
                      <a:pt x="26" y="15"/>
                      <a:pt x="24" y="12"/>
                    </a:cubicBezTo>
                    <a:cubicBezTo>
                      <a:pt x="21" y="10"/>
                      <a:pt x="17" y="10"/>
                      <a:pt x="14" y="13"/>
                    </a:cubicBezTo>
                    <a:cubicBezTo>
                      <a:pt x="13" y="14"/>
                      <a:pt x="13" y="14"/>
                      <a:pt x="13" y="14"/>
                    </a:cubicBezTo>
                    <a:cubicBezTo>
                      <a:pt x="10" y="17"/>
                      <a:pt x="10" y="21"/>
                      <a:pt x="12" y="24"/>
                    </a:cubicBezTo>
                    <a:cubicBezTo>
                      <a:pt x="15" y="26"/>
                      <a:pt x="16" y="30"/>
                      <a:pt x="15" y="32"/>
                    </a:cubicBezTo>
                    <a:cubicBezTo>
                      <a:pt x="14" y="33"/>
                      <a:pt x="10" y="39"/>
                      <a:pt x="6" y="39"/>
                    </a:cubicBezTo>
                    <a:cubicBezTo>
                      <a:pt x="3" y="39"/>
                      <a:pt x="0" y="42"/>
                      <a:pt x="0" y="46"/>
                    </a:cubicBezTo>
                    <a:cubicBezTo>
                      <a:pt x="0" y="47"/>
                      <a:pt x="0" y="47"/>
                      <a:pt x="0" y="47"/>
                    </a:cubicBezTo>
                    <a:cubicBezTo>
                      <a:pt x="0" y="51"/>
                      <a:pt x="3" y="55"/>
                      <a:pt x="6" y="55"/>
                    </a:cubicBezTo>
                    <a:cubicBezTo>
                      <a:pt x="10" y="55"/>
                      <a:pt x="13" y="56"/>
                      <a:pt x="14" y="58"/>
                    </a:cubicBezTo>
                    <a:cubicBezTo>
                      <a:pt x="14" y="60"/>
                      <a:pt x="15" y="67"/>
                      <a:pt x="12" y="69"/>
                    </a:cubicBezTo>
                    <a:cubicBezTo>
                      <a:pt x="10" y="72"/>
                      <a:pt x="10" y="76"/>
                      <a:pt x="13" y="79"/>
                    </a:cubicBezTo>
                    <a:cubicBezTo>
                      <a:pt x="14" y="80"/>
                      <a:pt x="14" y="80"/>
                      <a:pt x="14" y="80"/>
                    </a:cubicBezTo>
                    <a:cubicBezTo>
                      <a:pt x="17" y="83"/>
                      <a:pt x="21" y="83"/>
                      <a:pt x="24" y="81"/>
                    </a:cubicBezTo>
                    <a:cubicBezTo>
                      <a:pt x="26" y="79"/>
                      <a:pt x="30" y="77"/>
                      <a:pt x="31" y="78"/>
                    </a:cubicBezTo>
                    <a:cubicBezTo>
                      <a:pt x="33" y="79"/>
                      <a:pt x="38" y="84"/>
                      <a:pt x="38" y="87"/>
                    </a:cubicBezTo>
                    <a:cubicBezTo>
                      <a:pt x="38" y="91"/>
                      <a:pt x="42" y="93"/>
                      <a:pt x="46" y="93"/>
                    </a:cubicBezTo>
                    <a:cubicBezTo>
                      <a:pt x="47" y="93"/>
                      <a:pt x="47" y="93"/>
                      <a:pt x="47" y="93"/>
                    </a:cubicBezTo>
                    <a:cubicBezTo>
                      <a:pt x="51" y="93"/>
                      <a:pt x="55" y="91"/>
                      <a:pt x="55" y="87"/>
                    </a:cubicBezTo>
                    <a:cubicBezTo>
                      <a:pt x="55" y="84"/>
                      <a:pt x="56" y="80"/>
                      <a:pt x="58" y="80"/>
                    </a:cubicBezTo>
                    <a:cubicBezTo>
                      <a:pt x="60" y="79"/>
                      <a:pt x="67" y="79"/>
                      <a:pt x="69" y="81"/>
                    </a:cubicBezTo>
                    <a:cubicBezTo>
                      <a:pt x="72" y="83"/>
                      <a:pt x="76" y="83"/>
                      <a:pt x="79" y="80"/>
                    </a:cubicBezTo>
                    <a:cubicBezTo>
                      <a:pt x="80" y="79"/>
                      <a:pt x="80" y="79"/>
                      <a:pt x="80" y="79"/>
                    </a:cubicBezTo>
                    <a:cubicBezTo>
                      <a:pt x="83" y="76"/>
                      <a:pt x="83" y="72"/>
                      <a:pt x="81" y="69"/>
                    </a:cubicBezTo>
                    <a:cubicBezTo>
                      <a:pt x="78" y="67"/>
                      <a:pt x="77" y="64"/>
                      <a:pt x="78" y="62"/>
                    </a:cubicBezTo>
                    <a:cubicBezTo>
                      <a:pt x="79" y="60"/>
                      <a:pt x="83" y="55"/>
                      <a:pt x="87" y="55"/>
                    </a:cubicBezTo>
                    <a:close/>
                    <a:moveTo>
                      <a:pt x="47" y="70"/>
                    </a:moveTo>
                    <a:cubicBezTo>
                      <a:pt x="34" y="70"/>
                      <a:pt x="23" y="60"/>
                      <a:pt x="23" y="47"/>
                    </a:cubicBezTo>
                    <a:cubicBezTo>
                      <a:pt x="23" y="34"/>
                      <a:pt x="34" y="23"/>
                      <a:pt x="47" y="23"/>
                    </a:cubicBezTo>
                    <a:cubicBezTo>
                      <a:pt x="59" y="23"/>
                      <a:pt x="70" y="34"/>
                      <a:pt x="70" y="47"/>
                    </a:cubicBezTo>
                    <a:cubicBezTo>
                      <a:pt x="70" y="60"/>
                      <a:pt x="59" y="70"/>
                      <a:pt x="47" y="70"/>
                    </a:cubicBezTo>
                    <a:close/>
                  </a:path>
                </a:pathLst>
              </a:custGeom>
              <a:grpFill/>
              <a:ln w="9525">
                <a:noFill/>
                <a:round/>
                <a:headEnd/>
                <a:tailEnd/>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79" name="ïşḻïďê-Freeform: Shape 22"/>
              <p:cNvSpPr>
                <a:spLocks/>
              </p:cNvSpPr>
              <p:nvPr/>
            </p:nvSpPr>
            <p:spPr bwMode="auto">
              <a:xfrm>
                <a:off x="10056571" y="3218068"/>
                <a:ext cx="191531" cy="189866"/>
              </a:xfrm>
              <a:custGeom>
                <a:avLst/>
                <a:gdLst/>
                <a:ahLst/>
                <a:cxnLst>
                  <a:cxn ang="0">
                    <a:pos x="68" y="42"/>
                  </a:cxn>
                  <a:cxn ang="0">
                    <a:pos x="73" y="36"/>
                  </a:cxn>
                  <a:cxn ang="0">
                    <a:pos x="68" y="30"/>
                  </a:cxn>
                  <a:cxn ang="0">
                    <a:pos x="62" y="27"/>
                  </a:cxn>
                  <a:cxn ang="0">
                    <a:pos x="63" y="18"/>
                  </a:cxn>
                  <a:cxn ang="0">
                    <a:pos x="62" y="10"/>
                  </a:cxn>
                  <a:cxn ang="0">
                    <a:pos x="54" y="9"/>
                  </a:cxn>
                  <a:cxn ang="0">
                    <a:pos x="48" y="12"/>
                  </a:cxn>
                  <a:cxn ang="0">
                    <a:pos x="43" y="5"/>
                  </a:cxn>
                  <a:cxn ang="0">
                    <a:pos x="37" y="0"/>
                  </a:cxn>
                  <a:cxn ang="0">
                    <a:pos x="30" y="5"/>
                  </a:cxn>
                  <a:cxn ang="0">
                    <a:pos x="27" y="11"/>
                  </a:cxn>
                  <a:cxn ang="0">
                    <a:pos x="19" y="9"/>
                  </a:cxn>
                  <a:cxn ang="0">
                    <a:pos x="11" y="10"/>
                  </a:cxn>
                  <a:cxn ang="0">
                    <a:pos x="10" y="18"/>
                  </a:cxn>
                  <a:cxn ang="0">
                    <a:pos x="12" y="24"/>
                  </a:cxn>
                  <a:cxn ang="0">
                    <a:pos x="5" y="30"/>
                  </a:cxn>
                  <a:cxn ang="0">
                    <a:pos x="0" y="36"/>
                  </a:cxn>
                  <a:cxn ang="0">
                    <a:pos x="5" y="42"/>
                  </a:cxn>
                  <a:cxn ang="0">
                    <a:pos x="11" y="45"/>
                  </a:cxn>
                  <a:cxn ang="0">
                    <a:pos x="10" y="54"/>
                  </a:cxn>
                  <a:cxn ang="0">
                    <a:pos x="11" y="62"/>
                  </a:cxn>
                  <a:cxn ang="0">
                    <a:pos x="19" y="63"/>
                  </a:cxn>
                  <a:cxn ang="0">
                    <a:pos x="25" y="61"/>
                  </a:cxn>
                  <a:cxn ang="0">
                    <a:pos x="30" y="68"/>
                  </a:cxn>
                  <a:cxn ang="0">
                    <a:pos x="37" y="72"/>
                  </a:cxn>
                  <a:cxn ang="0">
                    <a:pos x="43" y="68"/>
                  </a:cxn>
                  <a:cxn ang="0">
                    <a:pos x="46" y="62"/>
                  </a:cxn>
                  <a:cxn ang="0">
                    <a:pos x="54" y="63"/>
                  </a:cxn>
                  <a:cxn ang="0">
                    <a:pos x="62" y="62"/>
                  </a:cxn>
                  <a:cxn ang="0">
                    <a:pos x="63" y="54"/>
                  </a:cxn>
                  <a:cxn ang="0">
                    <a:pos x="61" y="48"/>
                  </a:cxn>
                  <a:cxn ang="0">
                    <a:pos x="68" y="42"/>
                  </a:cxn>
                  <a:cxn ang="0">
                    <a:pos x="37" y="54"/>
                  </a:cxn>
                  <a:cxn ang="0">
                    <a:pos x="18" y="36"/>
                  </a:cxn>
                  <a:cxn ang="0">
                    <a:pos x="37" y="18"/>
                  </a:cxn>
                  <a:cxn ang="0">
                    <a:pos x="55" y="36"/>
                  </a:cxn>
                  <a:cxn ang="0">
                    <a:pos x="37" y="54"/>
                  </a:cxn>
                </a:cxnLst>
                <a:rect l="0" t="0" r="r" b="b"/>
                <a:pathLst>
                  <a:path w="73" h="72">
                    <a:moveTo>
                      <a:pt x="68" y="42"/>
                    </a:moveTo>
                    <a:cubicBezTo>
                      <a:pt x="71" y="42"/>
                      <a:pt x="73" y="40"/>
                      <a:pt x="73" y="36"/>
                    </a:cubicBezTo>
                    <a:cubicBezTo>
                      <a:pt x="73" y="33"/>
                      <a:pt x="71" y="30"/>
                      <a:pt x="68" y="30"/>
                    </a:cubicBezTo>
                    <a:cubicBezTo>
                      <a:pt x="65" y="30"/>
                      <a:pt x="63" y="29"/>
                      <a:pt x="62" y="27"/>
                    </a:cubicBezTo>
                    <a:cubicBezTo>
                      <a:pt x="62" y="26"/>
                      <a:pt x="61" y="20"/>
                      <a:pt x="63" y="18"/>
                    </a:cubicBezTo>
                    <a:cubicBezTo>
                      <a:pt x="65" y="16"/>
                      <a:pt x="65" y="13"/>
                      <a:pt x="62" y="10"/>
                    </a:cubicBezTo>
                    <a:cubicBezTo>
                      <a:pt x="60" y="8"/>
                      <a:pt x="56" y="7"/>
                      <a:pt x="54" y="9"/>
                    </a:cubicBezTo>
                    <a:cubicBezTo>
                      <a:pt x="52" y="11"/>
                      <a:pt x="50" y="12"/>
                      <a:pt x="48" y="12"/>
                    </a:cubicBezTo>
                    <a:cubicBezTo>
                      <a:pt x="47" y="11"/>
                      <a:pt x="43" y="7"/>
                      <a:pt x="43" y="5"/>
                    </a:cubicBezTo>
                    <a:cubicBezTo>
                      <a:pt x="43" y="2"/>
                      <a:pt x="40" y="0"/>
                      <a:pt x="37" y="0"/>
                    </a:cubicBezTo>
                    <a:cubicBezTo>
                      <a:pt x="33" y="0"/>
                      <a:pt x="30" y="2"/>
                      <a:pt x="30" y="5"/>
                    </a:cubicBezTo>
                    <a:cubicBezTo>
                      <a:pt x="30" y="7"/>
                      <a:pt x="29" y="10"/>
                      <a:pt x="27" y="11"/>
                    </a:cubicBezTo>
                    <a:cubicBezTo>
                      <a:pt x="26" y="11"/>
                      <a:pt x="21" y="11"/>
                      <a:pt x="19" y="9"/>
                    </a:cubicBezTo>
                    <a:cubicBezTo>
                      <a:pt x="17" y="7"/>
                      <a:pt x="13" y="8"/>
                      <a:pt x="11" y="10"/>
                    </a:cubicBezTo>
                    <a:cubicBezTo>
                      <a:pt x="8" y="13"/>
                      <a:pt x="8" y="16"/>
                      <a:pt x="10" y="18"/>
                    </a:cubicBezTo>
                    <a:cubicBezTo>
                      <a:pt x="12" y="20"/>
                      <a:pt x="13" y="23"/>
                      <a:pt x="12" y="24"/>
                    </a:cubicBezTo>
                    <a:cubicBezTo>
                      <a:pt x="11" y="26"/>
                      <a:pt x="8" y="30"/>
                      <a:pt x="5" y="30"/>
                    </a:cubicBezTo>
                    <a:cubicBezTo>
                      <a:pt x="2" y="30"/>
                      <a:pt x="0" y="33"/>
                      <a:pt x="0" y="36"/>
                    </a:cubicBezTo>
                    <a:cubicBezTo>
                      <a:pt x="0" y="40"/>
                      <a:pt x="2" y="42"/>
                      <a:pt x="5" y="42"/>
                    </a:cubicBezTo>
                    <a:cubicBezTo>
                      <a:pt x="8" y="42"/>
                      <a:pt x="10" y="44"/>
                      <a:pt x="11" y="45"/>
                    </a:cubicBezTo>
                    <a:cubicBezTo>
                      <a:pt x="11" y="47"/>
                      <a:pt x="12" y="52"/>
                      <a:pt x="10" y="54"/>
                    </a:cubicBezTo>
                    <a:cubicBezTo>
                      <a:pt x="8" y="56"/>
                      <a:pt x="8" y="59"/>
                      <a:pt x="11" y="62"/>
                    </a:cubicBezTo>
                    <a:cubicBezTo>
                      <a:pt x="13" y="64"/>
                      <a:pt x="17" y="65"/>
                      <a:pt x="19" y="63"/>
                    </a:cubicBezTo>
                    <a:cubicBezTo>
                      <a:pt x="21" y="61"/>
                      <a:pt x="23" y="60"/>
                      <a:pt x="25" y="61"/>
                    </a:cubicBezTo>
                    <a:cubicBezTo>
                      <a:pt x="26" y="61"/>
                      <a:pt x="30" y="65"/>
                      <a:pt x="30" y="68"/>
                    </a:cubicBezTo>
                    <a:cubicBezTo>
                      <a:pt x="30" y="70"/>
                      <a:pt x="33" y="72"/>
                      <a:pt x="37" y="72"/>
                    </a:cubicBezTo>
                    <a:cubicBezTo>
                      <a:pt x="40" y="72"/>
                      <a:pt x="43" y="70"/>
                      <a:pt x="43" y="68"/>
                    </a:cubicBezTo>
                    <a:cubicBezTo>
                      <a:pt x="43" y="65"/>
                      <a:pt x="44" y="62"/>
                      <a:pt x="46" y="62"/>
                    </a:cubicBezTo>
                    <a:cubicBezTo>
                      <a:pt x="47" y="61"/>
                      <a:pt x="52" y="61"/>
                      <a:pt x="54" y="63"/>
                    </a:cubicBezTo>
                    <a:cubicBezTo>
                      <a:pt x="56" y="65"/>
                      <a:pt x="60" y="64"/>
                      <a:pt x="62" y="62"/>
                    </a:cubicBezTo>
                    <a:cubicBezTo>
                      <a:pt x="65" y="59"/>
                      <a:pt x="65" y="56"/>
                      <a:pt x="63" y="54"/>
                    </a:cubicBezTo>
                    <a:cubicBezTo>
                      <a:pt x="61" y="52"/>
                      <a:pt x="60" y="49"/>
                      <a:pt x="61" y="48"/>
                    </a:cubicBezTo>
                    <a:cubicBezTo>
                      <a:pt x="62" y="46"/>
                      <a:pt x="65" y="42"/>
                      <a:pt x="68" y="42"/>
                    </a:cubicBezTo>
                    <a:close/>
                    <a:moveTo>
                      <a:pt x="37" y="54"/>
                    </a:moveTo>
                    <a:cubicBezTo>
                      <a:pt x="26" y="54"/>
                      <a:pt x="18" y="46"/>
                      <a:pt x="18" y="36"/>
                    </a:cubicBezTo>
                    <a:cubicBezTo>
                      <a:pt x="18" y="26"/>
                      <a:pt x="26" y="18"/>
                      <a:pt x="37" y="18"/>
                    </a:cubicBezTo>
                    <a:cubicBezTo>
                      <a:pt x="47" y="18"/>
                      <a:pt x="55" y="26"/>
                      <a:pt x="55" y="36"/>
                    </a:cubicBezTo>
                    <a:cubicBezTo>
                      <a:pt x="55" y="46"/>
                      <a:pt x="47" y="54"/>
                      <a:pt x="37" y="54"/>
                    </a:cubicBezTo>
                    <a:close/>
                  </a:path>
                </a:pathLst>
              </a:custGeom>
              <a:grpFill/>
              <a:ln w="9525">
                <a:noFill/>
                <a:round/>
                <a:headEnd/>
                <a:tailEnd/>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grpSp>
      </p:grpSp>
      <p:grpSp>
        <p:nvGrpSpPr>
          <p:cNvPr id="82" name="组合 81"/>
          <p:cNvGrpSpPr/>
          <p:nvPr/>
        </p:nvGrpSpPr>
        <p:grpSpPr>
          <a:xfrm>
            <a:off x="5726424" y="2000240"/>
            <a:ext cx="821974" cy="543184"/>
            <a:chOff x="5834435" y="2071617"/>
            <a:chExt cx="605952" cy="400430"/>
          </a:xfrm>
          <a:gradFill>
            <a:gsLst>
              <a:gs pos="0">
                <a:srgbClr val="CDA23D"/>
              </a:gs>
              <a:gs pos="55000">
                <a:srgbClr val="E1B64A"/>
              </a:gs>
              <a:gs pos="100000">
                <a:srgbClr val="F7E880">
                  <a:lumMod val="99000"/>
                </a:srgbClr>
              </a:gs>
            </a:gsLst>
            <a:lin ang="2700000" scaled="1"/>
          </a:gradFill>
        </p:grpSpPr>
        <p:sp>
          <p:nvSpPr>
            <p:cNvPr id="44" name="ïşḻïďê-Freeform: Shape 31"/>
            <p:cNvSpPr>
              <a:spLocks/>
            </p:cNvSpPr>
            <p:nvPr/>
          </p:nvSpPr>
          <p:spPr bwMode="auto">
            <a:xfrm>
              <a:off x="5845810" y="2071617"/>
              <a:ext cx="417114" cy="330658"/>
            </a:xfrm>
            <a:custGeom>
              <a:avLst/>
              <a:gdLst/>
              <a:ahLst/>
              <a:cxnLst>
                <a:cxn ang="0">
                  <a:pos x="87" y="0"/>
                </a:cxn>
                <a:cxn ang="0">
                  <a:pos x="0" y="67"/>
                </a:cxn>
                <a:cxn ang="0">
                  <a:pos x="31" y="118"/>
                </a:cxn>
                <a:cxn ang="0">
                  <a:pos x="9" y="138"/>
                </a:cxn>
                <a:cxn ang="0">
                  <a:pos x="48" y="127"/>
                </a:cxn>
                <a:cxn ang="0">
                  <a:pos x="87" y="134"/>
                </a:cxn>
                <a:cxn ang="0">
                  <a:pos x="174" y="67"/>
                </a:cxn>
                <a:cxn ang="0">
                  <a:pos x="87" y="0"/>
                </a:cxn>
              </a:cxnLst>
              <a:rect l="0" t="0" r="r" b="b"/>
              <a:pathLst>
                <a:path w="174" h="138">
                  <a:moveTo>
                    <a:pt x="87" y="0"/>
                  </a:moveTo>
                  <a:cubicBezTo>
                    <a:pt x="39" y="0"/>
                    <a:pt x="0" y="30"/>
                    <a:pt x="0" y="67"/>
                  </a:cubicBezTo>
                  <a:cubicBezTo>
                    <a:pt x="0" y="88"/>
                    <a:pt x="12" y="106"/>
                    <a:pt x="31" y="118"/>
                  </a:cubicBezTo>
                  <a:cubicBezTo>
                    <a:pt x="21" y="133"/>
                    <a:pt x="9" y="138"/>
                    <a:pt x="9" y="138"/>
                  </a:cubicBezTo>
                  <a:cubicBezTo>
                    <a:pt x="25" y="135"/>
                    <a:pt x="38" y="131"/>
                    <a:pt x="48" y="127"/>
                  </a:cubicBezTo>
                  <a:cubicBezTo>
                    <a:pt x="59" y="132"/>
                    <a:pt x="73" y="134"/>
                    <a:pt x="87" y="134"/>
                  </a:cubicBezTo>
                  <a:cubicBezTo>
                    <a:pt x="135" y="134"/>
                    <a:pt x="174" y="104"/>
                    <a:pt x="174" y="67"/>
                  </a:cubicBezTo>
                  <a:cubicBezTo>
                    <a:pt x="174" y="30"/>
                    <a:pt x="135" y="0"/>
                    <a:pt x="87" y="0"/>
                  </a:cubicBezTo>
                  <a:close/>
                </a:path>
              </a:pathLst>
            </a:custGeom>
            <a:grpFill/>
            <a:ln w="9525">
              <a:noFill/>
              <a:round/>
              <a:headEnd/>
              <a:tailEnd/>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45" name="ïşḻïďê-Freeform: Shape 32"/>
            <p:cNvSpPr>
              <a:spLocks/>
            </p:cNvSpPr>
            <p:nvPr/>
          </p:nvSpPr>
          <p:spPr bwMode="auto">
            <a:xfrm>
              <a:off x="6168884" y="2247564"/>
              <a:ext cx="263919" cy="216899"/>
            </a:xfrm>
            <a:custGeom>
              <a:avLst/>
              <a:gdLst/>
              <a:ahLst/>
              <a:cxnLst>
                <a:cxn ang="0">
                  <a:pos x="89" y="78"/>
                </a:cxn>
                <a:cxn ang="0">
                  <a:pos x="110" y="44"/>
                </a:cxn>
                <a:cxn ang="0">
                  <a:pos x="53" y="0"/>
                </a:cxn>
                <a:cxn ang="0">
                  <a:pos x="50" y="0"/>
                </a:cxn>
                <a:cxn ang="0">
                  <a:pos x="0" y="62"/>
                </a:cxn>
                <a:cxn ang="0">
                  <a:pos x="53" y="88"/>
                </a:cxn>
                <a:cxn ang="0">
                  <a:pos x="78" y="84"/>
                </a:cxn>
                <a:cxn ang="0">
                  <a:pos x="104" y="91"/>
                </a:cxn>
                <a:cxn ang="0">
                  <a:pos x="89" y="78"/>
                </a:cxn>
              </a:cxnLst>
              <a:rect l="0" t="0" r="r" b="b"/>
              <a:pathLst>
                <a:path w="110" h="91">
                  <a:moveTo>
                    <a:pt x="89" y="78"/>
                  </a:moveTo>
                  <a:cubicBezTo>
                    <a:pt x="102" y="70"/>
                    <a:pt x="110" y="58"/>
                    <a:pt x="110" y="44"/>
                  </a:cubicBezTo>
                  <a:cubicBezTo>
                    <a:pt x="110" y="20"/>
                    <a:pt x="84" y="0"/>
                    <a:pt x="53" y="0"/>
                  </a:cubicBezTo>
                  <a:cubicBezTo>
                    <a:pt x="52" y="0"/>
                    <a:pt x="51" y="0"/>
                    <a:pt x="50" y="0"/>
                  </a:cubicBezTo>
                  <a:cubicBezTo>
                    <a:pt x="47" y="27"/>
                    <a:pt x="28" y="49"/>
                    <a:pt x="0" y="62"/>
                  </a:cubicBezTo>
                  <a:cubicBezTo>
                    <a:pt x="9" y="77"/>
                    <a:pt x="29" y="88"/>
                    <a:pt x="53" y="88"/>
                  </a:cubicBezTo>
                  <a:cubicBezTo>
                    <a:pt x="62" y="88"/>
                    <a:pt x="71" y="87"/>
                    <a:pt x="78" y="84"/>
                  </a:cubicBezTo>
                  <a:cubicBezTo>
                    <a:pt x="85" y="86"/>
                    <a:pt x="93" y="89"/>
                    <a:pt x="104" y="91"/>
                  </a:cubicBezTo>
                  <a:cubicBezTo>
                    <a:pt x="104" y="91"/>
                    <a:pt x="96" y="87"/>
                    <a:pt x="89" y="78"/>
                  </a:cubicBezTo>
                  <a:close/>
                </a:path>
              </a:pathLst>
            </a:custGeom>
            <a:grpFill/>
            <a:ln w="9525">
              <a:noFill/>
              <a:round/>
              <a:headEnd/>
              <a:tailEnd/>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46" name="ïşḻïďê-Freeform: Shape 33"/>
            <p:cNvSpPr>
              <a:spLocks/>
            </p:cNvSpPr>
            <p:nvPr/>
          </p:nvSpPr>
          <p:spPr bwMode="auto">
            <a:xfrm>
              <a:off x="5850361" y="2079202"/>
              <a:ext cx="420147" cy="330658"/>
            </a:xfrm>
            <a:custGeom>
              <a:avLst/>
              <a:gdLst/>
              <a:ahLst/>
              <a:cxnLst>
                <a:cxn ang="0">
                  <a:pos x="88" y="0"/>
                </a:cxn>
                <a:cxn ang="0">
                  <a:pos x="0" y="67"/>
                </a:cxn>
                <a:cxn ang="0">
                  <a:pos x="31" y="118"/>
                </a:cxn>
                <a:cxn ang="0">
                  <a:pos x="10" y="138"/>
                </a:cxn>
                <a:cxn ang="0">
                  <a:pos x="48" y="127"/>
                </a:cxn>
                <a:cxn ang="0">
                  <a:pos x="88" y="134"/>
                </a:cxn>
                <a:cxn ang="0">
                  <a:pos x="175" y="67"/>
                </a:cxn>
                <a:cxn ang="0">
                  <a:pos x="88" y="0"/>
                </a:cxn>
              </a:cxnLst>
              <a:rect l="0" t="0" r="r" b="b"/>
              <a:pathLst>
                <a:path w="175" h="138">
                  <a:moveTo>
                    <a:pt x="88" y="0"/>
                  </a:moveTo>
                  <a:cubicBezTo>
                    <a:pt x="39" y="0"/>
                    <a:pt x="0" y="30"/>
                    <a:pt x="0" y="67"/>
                  </a:cubicBezTo>
                  <a:cubicBezTo>
                    <a:pt x="0" y="87"/>
                    <a:pt x="12" y="106"/>
                    <a:pt x="31" y="118"/>
                  </a:cubicBezTo>
                  <a:cubicBezTo>
                    <a:pt x="21" y="133"/>
                    <a:pt x="10" y="138"/>
                    <a:pt x="10" y="138"/>
                  </a:cubicBezTo>
                  <a:cubicBezTo>
                    <a:pt x="26" y="135"/>
                    <a:pt x="38" y="131"/>
                    <a:pt x="48" y="127"/>
                  </a:cubicBezTo>
                  <a:cubicBezTo>
                    <a:pt x="60" y="131"/>
                    <a:pt x="74" y="134"/>
                    <a:pt x="88" y="134"/>
                  </a:cubicBezTo>
                  <a:cubicBezTo>
                    <a:pt x="136" y="134"/>
                    <a:pt x="175" y="104"/>
                    <a:pt x="175" y="67"/>
                  </a:cubicBezTo>
                  <a:cubicBezTo>
                    <a:pt x="175" y="30"/>
                    <a:pt x="136" y="0"/>
                    <a:pt x="88" y="0"/>
                  </a:cubicBezTo>
                  <a:close/>
                </a:path>
              </a:pathLst>
            </a:custGeom>
            <a:grpFill/>
            <a:ln w="9525">
              <a:noFill/>
              <a:round/>
              <a:headEnd/>
              <a:tailEnd/>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47" name="ïşḻïďê-Freeform: Shape 34"/>
            <p:cNvSpPr>
              <a:spLocks/>
            </p:cNvSpPr>
            <p:nvPr/>
          </p:nvSpPr>
          <p:spPr bwMode="auto">
            <a:xfrm>
              <a:off x="6176468" y="2253631"/>
              <a:ext cx="263919" cy="218416"/>
            </a:xfrm>
            <a:custGeom>
              <a:avLst/>
              <a:gdLst/>
              <a:ahLst/>
              <a:cxnLst>
                <a:cxn ang="0">
                  <a:pos x="89" y="78"/>
                </a:cxn>
                <a:cxn ang="0">
                  <a:pos x="110" y="44"/>
                </a:cxn>
                <a:cxn ang="0">
                  <a:pos x="52" y="0"/>
                </a:cxn>
                <a:cxn ang="0">
                  <a:pos x="49" y="0"/>
                </a:cxn>
                <a:cxn ang="0">
                  <a:pos x="0" y="62"/>
                </a:cxn>
                <a:cxn ang="0">
                  <a:pos x="52" y="88"/>
                </a:cxn>
                <a:cxn ang="0">
                  <a:pos x="78" y="83"/>
                </a:cxn>
                <a:cxn ang="0">
                  <a:pos x="103" y="91"/>
                </a:cxn>
                <a:cxn ang="0">
                  <a:pos x="89" y="78"/>
                </a:cxn>
              </a:cxnLst>
              <a:rect l="0" t="0" r="r" b="b"/>
              <a:pathLst>
                <a:path w="110" h="91">
                  <a:moveTo>
                    <a:pt x="89" y="78"/>
                  </a:moveTo>
                  <a:cubicBezTo>
                    <a:pt x="102" y="70"/>
                    <a:pt x="110" y="58"/>
                    <a:pt x="110" y="44"/>
                  </a:cubicBezTo>
                  <a:cubicBezTo>
                    <a:pt x="110" y="20"/>
                    <a:pt x="84" y="0"/>
                    <a:pt x="52" y="0"/>
                  </a:cubicBezTo>
                  <a:cubicBezTo>
                    <a:pt x="51" y="0"/>
                    <a:pt x="50" y="0"/>
                    <a:pt x="49" y="0"/>
                  </a:cubicBezTo>
                  <a:cubicBezTo>
                    <a:pt x="47" y="27"/>
                    <a:pt x="27" y="49"/>
                    <a:pt x="0" y="62"/>
                  </a:cubicBezTo>
                  <a:cubicBezTo>
                    <a:pt x="9" y="77"/>
                    <a:pt x="29" y="88"/>
                    <a:pt x="52" y="88"/>
                  </a:cubicBezTo>
                  <a:cubicBezTo>
                    <a:pt x="62" y="88"/>
                    <a:pt x="70" y="86"/>
                    <a:pt x="78" y="83"/>
                  </a:cubicBezTo>
                  <a:cubicBezTo>
                    <a:pt x="85" y="86"/>
                    <a:pt x="93" y="89"/>
                    <a:pt x="103" y="91"/>
                  </a:cubicBezTo>
                  <a:cubicBezTo>
                    <a:pt x="103" y="91"/>
                    <a:pt x="96" y="87"/>
                    <a:pt x="89" y="78"/>
                  </a:cubicBezTo>
                  <a:close/>
                </a:path>
              </a:pathLst>
            </a:custGeom>
            <a:grpFill/>
            <a:ln w="9525">
              <a:noFill/>
              <a:round/>
              <a:headEnd/>
              <a:tailEnd/>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grpSp>
          <p:nvGrpSpPr>
            <p:cNvPr id="48" name="Group 3"/>
            <p:cNvGrpSpPr/>
            <p:nvPr/>
          </p:nvGrpSpPr>
          <p:grpSpPr>
            <a:xfrm>
              <a:off x="5834435" y="2071617"/>
              <a:ext cx="586993" cy="392846"/>
              <a:chOff x="8014681" y="1217815"/>
              <a:chExt cx="644544" cy="431362"/>
            </a:xfrm>
            <a:grpFill/>
          </p:grpSpPr>
          <p:sp>
            <p:nvSpPr>
              <p:cNvPr id="75" name="ïşḻïďê-Freeform: Shape 35"/>
              <p:cNvSpPr>
                <a:spLocks/>
              </p:cNvSpPr>
              <p:nvPr/>
            </p:nvSpPr>
            <p:spPr bwMode="auto">
              <a:xfrm>
                <a:off x="8014681" y="1217815"/>
                <a:ext cx="458009" cy="363077"/>
              </a:xfrm>
              <a:custGeom>
                <a:avLst/>
                <a:gdLst/>
                <a:ahLst/>
                <a:cxnLst>
                  <a:cxn ang="0">
                    <a:pos x="87" y="0"/>
                  </a:cxn>
                  <a:cxn ang="0">
                    <a:pos x="0" y="67"/>
                  </a:cxn>
                  <a:cxn ang="0">
                    <a:pos x="31" y="118"/>
                  </a:cxn>
                  <a:cxn ang="0">
                    <a:pos x="9" y="138"/>
                  </a:cxn>
                  <a:cxn ang="0">
                    <a:pos x="48" y="127"/>
                  </a:cxn>
                  <a:cxn ang="0">
                    <a:pos x="87" y="134"/>
                  </a:cxn>
                  <a:cxn ang="0">
                    <a:pos x="174" y="67"/>
                  </a:cxn>
                  <a:cxn ang="0">
                    <a:pos x="87" y="0"/>
                  </a:cxn>
                </a:cxnLst>
                <a:rect l="0" t="0" r="r" b="b"/>
                <a:pathLst>
                  <a:path w="174" h="138">
                    <a:moveTo>
                      <a:pt x="87" y="0"/>
                    </a:moveTo>
                    <a:cubicBezTo>
                      <a:pt x="39" y="0"/>
                      <a:pt x="0" y="30"/>
                      <a:pt x="0" y="67"/>
                    </a:cubicBezTo>
                    <a:cubicBezTo>
                      <a:pt x="0" y="88"/>
                      <a:pt x="12" y="106"/>
                      <a:pt x="31" y="118"/>
                    </a:cubicBezTo>
                    <a:cubicBezTo>
                      <a:pt x="21" y="133"/>
                      <a:pt x="9" y="138"/>
                      <a:pt x="9" y="138"/>
                    </a:cubicBezTo>
                    <a:cubicBezTo>
                      <a:pt x="25" y="135"/>
                      <a:pt x="38" y="131"/>
                      <a:pt x="48" y="127"/>
                    </a:cubicBezTo>
                    <a:cubicBezTo>
                      <a:pt x="59" y="132"/>
                      <a:pt x="73" y="134"/>
                      <a:pt x="87" y="134"/>
                    </a:cubicBezTo>
                    <a:cubicBezTo>
                      <a:pt x="135" y="134"/>
                      <a:pt x="174" y="104"/>
                      <a:pt x="174" y="67"/>
                    </a:cubicBezTo>
                    <a:cubicBezTo>
                      <a:pt x="174" y="30"/>
                      <a:pt x="135" y="0"/>
                      <a:pt x="87" y="0"/>
                    </a:cubicBezTo>
                    <a:close/>
                  </a:path>
                </a:pathLst>
              </a:custGeom>
              <a:grpFill/>
              <a:ln w="9525">
                <a:noFill/>
                <a:round/>
                <a:headEnd/>
                <a:tailEnd/>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76" name="ïşḻïďê-Freeform: Shape 36"/>
              <p:cNvSpPr>
                <a:spLocks/>
              </p:cNvSpPr>
              <p:nvPr/>
            </p:nvSpPr>
            <p:spPr bwMode="auto">
              <a:xfrm>
                <a:off x="8369430" y="1411012"/>
                <a:ext cx="289795" cy="238165"/>
              </a:xfrm>
              <a:custGeom>
                <a:avLst/>
                <a:gdLst/>
                <a:ahLst/>
                <a:cxnLst>
                  <a:cxn ang="0">
                    <a:pos x="89" y="78"/>
                  </a:cxn>
                  <a:cxn ang="0">
                    <a:pos x="110" y="44"/>
                  </a:cxn>
                  <a:cxn ang="0">
                    <a:pos x="53" y="0"/>
                  </a:cxn>
                  <a:cxn ang="0">
                    <a:pos x="50" y="0"/>
                  </a:cxn>
                  <a:cxn ang="0">
                    <a:pos x="0" y="62"/>
                  </a:cxn>
                  <a:cxn ang="0">
                    <a:pos x="53" y="88"/>
                  </a:cxn>
                  <a:cxn ang="0">
                    <a:pos x="78" y="84"/>
                  </a:cxn>
                  <a:cxn ang="0">
                    <a:pos x="104" y="91"/>
                  </a:cxn>
                  <a:cxn ang="0">
                    <a:pos x="89" y="78"/>
                  </a:cxn>
                </a:cxnLst>
                <a:rect l="0" t="0" r="r" b="b"/>
                <a:pathLst>
                  <a:path w="110" h="91">
                    <a:moveTo>
                      <a:pt x="89" y="78"/>
                    </a:moveTo>
                    <a:cubicBezTo>
                      <a:pt x="102" y="70"/>
                      <a:pt x="110" y="58"/>
                      <a:pt x="110" y="44"/>
                    </a:cubicBezTo>
                    <a:cubicBezTo>
                      <a:pt x="110" y="20"/>
                      <a:pt x="84" y="0"/>
                      <a:pt x="53" y="0"/>
                    </a:cubicBezTo>
                    <a:cubicBezTo>
                      <a:pt x="52" y="0"/>
                      <a:pt x="51" y="0"/>
                      <a:pt x="50" y="0"/>
                    </a:cubicBezTo>
                    <a:cubicBezTo>
                      <a:pt x="47" y="27"/>
                      <a:pt x="28" y="49"/>
                      <a:pt x="0" y="62"/>
                    </a:cubicBezTo>
                    <a:cubicBezTo>
                      <a:pt x="9" y="77"/>
                      <a:pt x="29" y="88"/>
                      <a:pt x="53" y="88"/>
                    </a:cubicBezTo>
                    <a:cubicBezTo>
                      <a:pt x="62" y="88"/>
                      <a:pt x="71" y="87"/>
                      <a:pt x="78" y="84"/>
                    </a:cubicBezTo>
                    <a:cubicBezTo>
                      <a:pt x="85" y="86"/>
                      <a:pt x="93" y="89"/>
                      <a:pt x="104" y="91"/>
                    </a:cubicBezTo>
                    <a:cubicBezTo>
                      <a:pt x="104" y="91"/>
                      <a:pt x="96" y="87"/>
                      <a:pt x="89" y="78"/>
                    </a:cubicBezTo>
                    <a:close/>
                  </a:path>
                </a:pathLst>
              </a:custGeom>
              <a:grpFill/>
              <a:ln w="9525">
                <a:noFill/>
                <a:round/>
                <a:headEnd/>
                <a:tailEnd/>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grpSp>
      </p:grpSp>
      <p:grpSp>
        <p:nvGrpSpPr>
          <p:cNvPr id="80" name="组合 79"/>
          <p:cNvGrpSpPr/>
          <p:nvPr/>
        </p:nvGrpSpPr>
        <p:grpSpPr>
          <a:xfrm>
            <a:off x="4195962" y="3543301"/>
            <a:ext cx="574044" cy="574044"/>
            <a:chOff x="4271394" y="3618732"/>
            <a:chExt cx="423180" cy="423181"/>
          </a:xfrm>
          <a:gradFill>
            <a:gsLst>
              <a:gs pos="0">
                <a:srgbClr val="CDA23D"/>
              </a:gs>
              <a:gs pos="55000">
                <a:srgbClr val="E1B64A"/>
              </a:gs>
              <a:gs pos="100000">
                <a:srgbClr val="F7E880">
                  <a:lumMod val="99000"/>
                </a:srgbClr>
              </a:gs>
            </a:gsLst>
            <a:lin ang="2700000" scaled="1"/>
          </a:gradFill>
        </p:grpSpPr>
        <p:sp>
          <p:nvSpPr>
            <p:cNvPr id="49" name="ïşḻïďê-Freeform: Shape 37"/>
            <p:cNvSpPr>
              <a:spLocks/>
            </p:cNvSpPr>
            <p:nvPr/>
          </p:nvSpPr>
          <p:spPr bwMode="auto">
            <a:xfrm>
              <a:off x="4271394" y="3618732"/>
              <a:ext cx="417114" cy="415597"/>
            </a:xfrm>
            <a:custGeom>
              <a:avLst/>
              <a:gdLst/>
              <a:ahLst/>
              <a:cxnLst>
                <a:cxn ang="0">
                  <a:pos x="163" y="88"/>
                </a:cxn>
                <a:cxn ang="0">
                  <a:pos x="155" y="92"/>
                </a:cxn>
                <a:cxn ang="0">
                  <a:pos x="144" y="92"/>
                </a:cxn>
                <a:cxn ang="0">
                  <a:pos x="137" y="73"/>
                </a:cxn>
                <a:cxn ang="0">
                  <a:pos x="130" y="76"/>
                </a:cxn>
                <a:cxn ang="0">
                  <a:pos x="124" y="81"/>
                </a:cxn>
                <a:cxn ang="0">
                  <a:pos x="121" y="82"/>
                </a:cxn>
                <a:cxn ang="0">
                  <a:pos x="128" y="99"/>
                </a:cxn>
                <a:cxn ang="0">
                  <a:pos x="122" y="116"/>
                </a:cxn>
                <a:cxn ang="0">
                  <a:pos x="116" y="127"/>
                </a:cxn>
                <a:cxn ang="0">
                  <a:pos x="107" y="123"/>
                </a:cxn>
                <a:cxn ang="0">
                  <a:pos x="101" y="107"/>
                </a:cxn>
                <a:cxn ang="0">
                  <a:pos x="91" y="95"/>
                </a:cxn>
                <a:cxn ang="0">
                  <a:pos x="79" y="83"/>
                </a:cxn>
                <a:cxn ang="0">
                  <a:pos x="91" y="77"/>
                </a:cxn>
                <a:cxn ang="0">
                  <a:pos x="114" y="65"/>
                </a:cxn>
                <a:cxn ang="0">
                  <a:pos x="95" y="65"/>
                </a:cxn>
                <a:cxn ang="0">
                  <a:pos x="76" y="63"/>
                </a:cxn>
                <a:cxn ang="0">
                  <a:pos x="95" y="46"/>
                </a:cxn>
                <a:cxn ang="0">
                  <a:pos x="112" y="30"/>
                </a:cxn>
                <a:cxn ang="0">
                  <a:pos x="132" y="29"/>
                </a:cxn>
                <a:cxn ang="0">
                  <a:pos x="152" y="29"/>
                </a:cxn>
                <a:cxn ang="0">
                  <a:pos x="24" y="27"/>
                </a:cxn>
                <a:cxn ang="0">
                  <a:pos x="49" y="27"/>
                </a:cxn>
                <a:cxn ang="0">
                  <a:pos x="64" y="38"/>
                </a:cxn>
                <a:cxn ang="0">
                  <a:pos x="60" y="58"/>
                </a:cxn>
                <a:cxn ang="0">
                  <a:pos x="49" y="79"/>
                </a:cxn>
                <a:cxn ang="0">
                  <a:pos x="74" y="94"/>
                </a:cxn>
                <a:cxn ang="0">
                  <a:pos x="83" y="105"/>
                </a:cxn>
                <a:cxn ang="0">
                  <a:pos x="70" y="120"/>
                </a:cxn>
                <a:cxn ang="0">
                  <a:pos x="61" y="133"/>
                </a:cxn>
                <a:cxn ang="0">
                  <a:pos x="63" y="148"/>
                </a:cxn>
                <a:cxn ang="0">
                  <a:pos x="55" y="149"/>
                </a:cxn>
                <a:cxn ang="0">
                  <a:pos x="50" y="128"/>
                </a:cxn>
                <a:cxn ang="0">
                  <a:pos x="39" y="111"/>
                </a:cxn>
                <a:cxn ang="0">
                  <a:pos x="31" y="87"/>
                </a:cxn>
                <a:cxn ang="0">
                  <a:pos x="19" y="83"/>
                </a:cxn>
                <a:cxn ang="0">
                  <a:pos x="14" y="59"/>
                </a:cxn>
                <a:cxn ang="0">
                  <a:pos x="13" y="46"/>
                </a:cxn>
                <a:cxn ang="0">
                  <a:pos x="0" y="87"/>
                </a:cxn>
                <a:cxn ang="0">
                  <a:pos x="174" y="89"/>
                </a:cxn>
                <a:cxn ang="0">
                  <a:pos x="73" y="53"/>
                </a:cxn>
                <a:cxn ang="0">
                  <a:pos x="69" y="42"/>
                </a:cxn>
                <a:cxn ang="0">
                  <a:pos x="85" y="34"/>
                </a:cxn>
                <a:cxn ang="0">
                  <a:pos x="85" y="45"/>
                </a:cxn>
                <a:cxn ang="0">
                  <a:pos x="73" y="53"/>
                </a:cxn>
              </a:cxnLst>
              <a:rect l="0" t="0" r="r" b="b"/>
              <a:pathLst>
                <a:path w="174" h="174">
                  <a:moveTo>
                    <a:pt x="167" y="92"/>
                  </a:moveTo>
                  <a:cubicBezTo>
                    <a:pt x="165" y="92"/>
                    <a:pt x="163" y="90"/>
                    <a:pt x="163" y="88"/>
                  </a:cubicBezTo>
                  <a:cubicBezTo>
                    <a:pt x="163" y="86"/>
                    <a:pt x="161" y="84"/>
                    <a:pt x="159" y="84"/>
                  </a:cubicBezTo>
                  <a:cubicBezTo>
                    <a:pt x="157" y="84"/>
                    <a:pt x="155" y="88"/>
                    <a:pt x="155" y="92"/>
                  </a:cubicBezTo>
                  <a:cubicBezTo>
                    <a:pt x="155" y="97"/>
                    <a:pt x="155" y="100"/>
                    <a:pt x="147" y="100"/>
                  </a:cubicBezTo>
                  <a:cubicBezTo>
                    <a:pt x="139" y="100"/>
                    <a:pt x="144" y="92"/>
                    <a:pt x="144" y="92"/>
                  </a:cubicBezTo>
                  <a:cubicBezTo>
                    <a:pt x="146" y="88"/>
                    <a:pt x="145" y="82"/>
                    <a:pt x="142" y="79"/>
                  </a:cubicBezTo>
                  <a:cubicBezTo>
                    <a:pt x="140" y="77"/>
                    <a:pt x="138" y="75"/>
                    <a:pt x="137" y="73"/>
                  </a:cubicBezTo>
                  <a:cubicBezTo>
                    <a:pt x="134" y="70"/>
                    <a:pt x="130" y="69"/>
                    <a:pt x="129" y="70"/>
                  </a:cubicBezTo>
                  <a:cubicBezTo>
                    <a:pt x="128" y="71"/>
                    <a:pt x="129" y="74"/>
                    <a:pt x="130" y="76"/>
                  </a:cubicBezTo>
                  <a:cubicBezTo>
                    <a:pt x="132" y="77"/>
                    <a:pt x="133" y="80"/>
                    <a:pt x="133" y="82"/>
                  </a:cubicBezTo>
                  <a:cubicBezTo>
                    <a:pt x="132" y="83"/>
                    <a:pt x="128" y="83"/>
                    <a:pt x="124" y="81"/>
                  </a:cubicBezTo>
                  <a:cubicBezTo>
                    <a:pt x="123" y="80"/>
                    <a:pt x="123" y="80"/>
                    <a:pt x="122" y="80"/>
                  </a:cubicBezTo>
                  <a:cubicBezTo>
                    <a:pt x="118" y="78"/>
                    <a:pt x="118" y="79"/>
                    <a:pt x="121" y="82"/>
                  </a:cubicBezTo>
                  <a:cubicBezTo>
                    <a:pt x="122" y="84"/>
                    <a:pt x="124" y="85"/>
                    <a:pt x="125" y="87"/>
                  </a:cubicBezTo>
                  <a:cubicBezTo>
                    <a:pt x="129" y="90"/>
                    <a:pt x="130" y="96"/>
                    <a:pt x="128" y="99"/>
                  </a:cubicBezTo>
                  <a:cubicBezTo>
                    <a:pt x="128" y="100"/>
                    <a:pt x="127" y="101"/>
                    <a:pt x="127" y="101"/>
                  </a:cubicBezTo>
                  <a:cubicBezTo>
                    <a:pt x="125" y="105"/>
                    <a:pt x="123" y="112"/>
                    <a:pt x="122" y="116"/>
                  </a:cubicBezTo>
                  <a:cubicBezTo>
                    <a:pt x="122" y="116"/>
                    <a:pt x="121" y="116"/>
                    <a:pt x="121" y="117"/>
                  </a:cubicBezTo>
                  <a:cubicBezTo>
                    <a:pt x="120" y="121"/>
                    <a:pt x="118" y="126"/>
                    <a:pt x="116" y="127"/>
                  </a:cubicBezTo>
                  <a:cubicBezTo>
                    <a:pt x="114" y="129"/>
                    <a:pt x="112" y="129"/>
                    <a:pt x="111" y="127"/>
                  </a:cubicBezTo>
                  <a:cubicBezTo>
                    <a:pt x="111" y="125"/>
                    <a:pt x="109" y="123"/>
                    <a:pt x="107" y="123"/>
                  </a:cubicBezTo>
                  <a:cubicBezTo>
                    <a:pt x="105" y="122"/>
                    <a:pt x="103" y="119"/>
                    <a:pt x="102" y="115"/>
                  </a:cubicBezTo>
                  <a:cubicBezTo>
                    <a:pt x="102" y="112"/>
                    <a:pt x="102" y="110"/>
                    <a:pt x="101" y="107"/>
                  </a:cubicBezTo>
                  <a:cubicBezTo>
                    <a:pt x="101" y="103"/>
                    <a:pt x="97" y="98"/>
                    <a:pt x="93" y="96"/>
                  </a:cubicBezTo>
                  <a:cubicBezTo>
                    <a:pt x="93" y="95"/>
                    <a:pt x="92" y="95"/>
                    <a:pt x="91" y="95"/>
                  </a:cubicBezTo>
                  <a:cubicBezTo>
                    <a:pt x="87" y="93"/>
                    <a:pt x="82" y="88"/>
                    <a:pt x="79" y="85"/>
                  </a:cubicBezTo>
                  <a:cubicBezTo>
                    <a:pt x="79" y="84"/>
                    <a:pt x="79" y="84"/>
                    <a:pt x="79" y="83"/>
                  </a:cubicBezTo>
                  <a:cubicBezTo>
                    <a:pt x="76" y="80"/>
                    <a:pt x="78" y="77"/>
                    <a:pt x="83" y="77"/>
                  </a:cubicBezTo>
                  <a:cubicBezTo>
                    <a:pt x="86" y="77"/>
                    <a:pt x="88" y="77"/>
                    <a:pt x="91" y="77"/>
                  </a:cubicBezTo>
                  <a:cubicBezTo>
                    <a:pt x="95" y="77"/>
                    <a:pt x="102" y="76"/>
                    <a:pt x="107" y="74"/>
                  </a:cubicBezTo>
                  <a:cubicBezTo>
                    <a:pt x="111" y="73"/>
                    <a:pt x="114" y="69"/>
                    <a:pt x="114" y="65"/>
                  </a:cubicBezTo>
                  <a:cubicBezTo>
                    <a:pt x="115" y="61"/>
                    <a:pt x="111" y="59"/>
                    <a:pt x="107" y="60"/>
                  </a:cubicBezTo>
                  <a:cubicBezTo>
                    <a:pt x="103" y="61"/>
                    <a:pt x="98" y="63"/>
                    <a:pt x="95" y="65"/>
                  </a:cubicBezTo>
                  <a:cubicBezTo>
                    <a:pt x="93" y="67"/>
                    <a:pt x="88" y="69"/>
                    <a:pt x="83" y="69"/>
                  </a:cubicBezTo>
                  <a:cubicBezTo>
                    <a:pt x="79" y="70"/>
                    <a:pt x="75" y="67"/>
                    <a:pt x="76" y="63"/>
                  </a:cubicBezTo>
                  <a:cubicBezTo>
                    <a:pt x="77" y="59"/>
                    <a:pt x="80" y="54"/>
                    <a:pt x="83" y="51"/>
                  </a:cubicBezTo>
                  <a:cubicBezTo>
                    <a:pt x="87" y="49"/>
                    <a:pt x="92" y="46"/>
                    <a:pt x="95" y="46"/>
                  </a:cubicBezTo>
                  <a:cubicBezTo>
                    <a:pt x="99" y="46"/>
                    <a:pt x="102" y="43"/>
                    <a:pt x="103" y="39"/>
                  </a:cubicBezTo>
                  <a:cubicBezTo>
                    <a:pt x="104" y="35"/>
                    <a:pt x="108" y="31"/>
                    <a:pt x="112" y="30"/>
                  </a:cubicBezTo>
                  <a:cubicBezTo>
                    <a:pt x="114" y="30"/>
                    <a:pt x="116" y="30"/>
                    <a:pt x="119" y="29"/>
                  </a:cubicBezTo>
                  <a:cubicBezTo>
                    <a:pt x="122" y="29"/>
                    <a:pt x="129" y="29"/>
                    <a:pt x="132" y="29"/>
                  </a:cubicBezTo>
                  <a:cubicBezTo>
                    <a:pt x="135" y="29"/>
                    <a:pt x="138" y="29"/>
                    <a:pt x="141" y="29"/>
                  </a:cubicBezTo>
                  <a:cubicBezTo>
                    <a:pt x="144" y="29"/>
                    <a:pt x="148" y="29"/>
                    <a:pt x="152" y="29"/>
                  </a:cubicBezTo>
                  <a:cubicBezTo>
                    <a:pt x="136" y="11"/>
                    <a:pt x="113" y="0"/>
                    <a:pt x="87" y="0"/>
                  </a:cubicBezTo>
                  <a:cubicBezTo>
                    <a:pt x="62" y="0"/>
                    <a:pt x="40" y="11"/>
                    <a:pt x="24" y="27"/>
                  </a:cubicBezTo>
                  <a:cubicBezTo>
                    <a:pt x="28" y="27"/>
                    <a:pt x="31" y="27"/>
                    <a:pt x="35" y="27"/>
                  </a:cubicBezTo>
                  <a:cubicBezTo>
                    <a:pt x="39" y="26"/>
                    <a:pt x="45" y="27"/>
                    <a:pt x="49" y="27"/>
                  </a:cubicBezTo>
                  <a:cubicBezTo>
                    <a:pt x="51" y="28"/>
                    <a:pt x="54" y="28"/>
                    <a:pt x="56" y="28"/>
                  </a:cubicBezTo>
                  <a:cubicBezTo>
                    <a:pt x="60" y="29"/>
                    <a:pt x="63" y="34"/>
                    <a:pt x="64" y="38"/>
                  </a:cubicBezTo>
                  <a:cubicBezTo>
                    <a:pt x="64" y="40"/>
                    <a:pt x="64" y="43"/>
                    <a:pt x="65" y="45"/>
                  </a:cubicBezTo>
                  <a:cubicBezTo>
                    <a:pt x="65" y="49"/>
                    <a:pt x="63" y="55"/>
                    <a:pt x="60" y="58"/>
                  </a:cubicBezTo>
                  <a:cubicBezTo>
                    <a:pt x="57" y="61"/>
                    <a:pt x="52" y="65"/>
                    <a:pt x="48" y="69"/>
                  </a:cubicBezTo>
                  <a:cubicBezTo>
                    <a:pt x="45" y="72"/>
                    <a:pt x="46" y="77"/>
                    <a:pt x="49" y="79"/>
                  </a:cubicBezTo>
                  <a:cubicBezTo>
                    <a:pt x="53" y="82"/>
                    <a:pt x="57" y="84"/>
                    <a:pt x="60" y="86"/>
                  </a:cubicBezTo>
                  <a:cubicBezTo>
                    <a:pt x="64" y="89"/>
                    <a:pt x="70" y="92"/>
                    <a:pt x="74" y="94"/>
                  </a:cubicBezTo>
                  <a:cubicBezTo>
                    <a:pt x="75" y="94"/>
                    <a:pt x="75" y="94"/>
                    <a:pt x="76" y="95"/>
                  </a:cubicBezTo>
                  <a:cubicBezTo>
                    <a:pt x="80" y="96"/>
                    <a:pt x="83" y="101"/>
                    <a:pt x="83" y="105"/>
                  </a:cubicBezTo>
                  <a:cubicBezTo>
                    <a:pt x="82" y="108"/>
                    <a:pt x="80" y="112"/>
                    <a:pt x="78" y="112"/>
                  </a:cubicBezTo>
                  <a:cubicBezTo>
                    <a:pt x="76" y="112"/>
                    <a:pt x="72" y="116"/>
                    <a:pt x="70" y="120"/>
                  </a:cubicBezTo>
                  <a:cubicBezTo>
                    <a:pt x="70" y="120"/>
                    <a:pt x="70" y="121"/>
                    <a:pt x="69" y="121"/>
                  </a:cubicBezTo>
                  <a:cubicBezTo>
                    <a:pt x="67" y="125"/>
                    <a:pt x="63" y="131"/>
                    <a:pt x="61" y="133"/>
                  </a:cubicBezTo>
                  <a:cubicBezTo>
                    <a:pt x="59" y="136"/>
                    <a:pt x="59" y="139"/>
                    <a:pt x="60" y="141"/>
                  </a:cubicBezTo>
                  <a:cubicBezTo>
                    <a:pt x="62" y="142"/>
                    <a:pt x="63" y="146"/>
                    <a:pt x="63" y="148"/>
                  </a:cubicBezTo>
                  <a:cubicBezTo>
                    <a:pt x="63" y="150"/>
                    <a:pt x="60" y="151"/>
                    <a:pt x="57" y="149"/>
                  </a:cubicBezTo>
                  <a:cubicBezTo>
                    <a:pt x="56" y="149"/>
                    <a:pt x="56" y="149"/>
                    <a:pt x="55" y="149"/>
                  </a:cubicBezTo>
                  <a:cubicBezTo>
                    <a:pt x="52" y="148"/>
                    <a:pt x="50" y="143"/>
                    <a:pt x="50" y="138"/>
                  </a:cubicBezTo>
                  <a:cubicBezTo>
                    <a:pt x="50" y="135"/>
                    <a:pt x="50" y="132"/>
                    <a:pt x="50" y="128"/>
                  </a:cubicBezTo>
                  <a:cubicBezTo>
                    <a:pt x="51" y="124"/>
                    <a:pt x="49" y="119"/>
                    <a:pt x="47" y="118"/>
                  </a:cubicBezTo>
                  <a:cubicBezTo>
                    <a:pt x="45" y="116"/>
                    <a:pt x="41" y="113"/>
                    <a:pt x="39" y="111"/>
                  </a:cubicBezTo>
                  <a:cubicBezTo>
                    <a:pt x="37" y="109"/>
                    <a:pt x="35" y="103"/>
                    <a:pt x="35" y="99"/>
                  </a:cubicBezTo>
                  <a:cubicBezTo>
                    <a:pt x="35" y="94"/>
                    <a:pt x="33" y="89"/>
                    <a:pt x="31" y="87"/>
                  </a:cubicBezTo>
                  <a:cubicBezTo>
                    <a:pt x="29" y="85"/>
                    <a:pt x="27" y="83"/>
                    <a:pt x="27" y="83"/>
                  </a:cubicBezTo>
                  <a:cubicBezTo>
                    <a:pt x="27" y="83"/>
                    <a:pt x="27" y="83"/>
                    <a:pt x="19" y="83"/>
                  </a:cubicBezTo>
                  <a:cubicBezTo>
                    <a:pt x="11" y="83"/>
                    <a:pt x="11" y="75"/>
                    <a:pt x="11" y="75"/>
                  </a:cubicBezTo>
                  <a:cubicBezTo>
                    <a:pt x="11" y="70"/>
                    <a:pt x="13" y="64"/>
                    <a:pt x="14" y="59"/>
                  </a:cubicBezTo>
                  <a:cubicBezTo>
                    <a:pt x="15" y="57"/>
                    <a:pt x="16" y="54"/>
                    <a:pt x="17" y="51"/>
                  </a:cubicBezTo>
                  <a:cubicBezTo>
                    <a:pt x="19" y="47"/>
                    <a:pt x="17" y="45"/>
                    <a:pt x="13" y="46"/>
                  </a:cubicBezTo>
                  <a:cubicBezTo>
                    <a:pt x="12" y="47"/>
                    <a:pt x="11" y="47"/>
                    <a:pt x="10" y="48"/>
                  </a:cubicBezTo>
                  <a:cubicBezTo>
                    <a:pt x="4" y="60"/>
                    <a:pt x="0" y="73"/>
                    <a:pt x="0" y="87"/>
                  </a:cubicBezTo>
                  <a:cubicBezTo>
                    <a:pt x="0" y="135"/>
                    <a:pt x="39" y="174"/>
                    <a:pt x="87" y="174"/>
                  </a:cubicBezTo>
                  <a:cubicBezTo>
                    <a:pt x="135" y="174"/>
                    <a:pt x="173" y="136"/>
                    <a:pt x="174" y="89"/>
                  </a:cubicBezTo>
                  <a:cubicBezTo>
                    <a:pt x="172" y="91"/>
                    <a:pt x="169" y="92"/>
                    <a:pt x="167" y="92"/>
                  </a:cubicBezTo>
                  <a:close/>
                  <a:moveTo>
                    <a:pt x="73" y="53"/>
                  </a:moveTo>
                  <a:cubicBezTo>
                    <a:pt x="72" y="55"/>
                    <a:pt x="70" y="52"/>
                    <a:pt x="69" y="49"/>
                  </a:cubicBezTo>
                  <a:cubicBezTo>
                    <a:pt x="69" y="47"/>
                    <a:pt x="69" y="44"/>
                    <a:pt x="69" y="42"/>
                  </a:cubicBezTo>
                  <a:cubicBezTo>
                    <a:pt x="69" y="39"/>
                    <a:pt x="74" y="34"/>
                    <a:pt x="77" y="34"/>
                  </a:cubicBezTo>
                  <a:cubicBezTo>
                    <a:pt x="80" y="34"/>
                    <a:pt x="82" y="34"/>
                    <a:pt x="85" y="34"/>
                  </a:cubicBezTo>
                  <a:cubicBezTo>
                    <a:pt x="88" y="34"/>
                    <a:pt x="92" y="37"/>
                    <a:pt x="92" y="38"/>
                  </a:cubicBezTo>
                  <a:cubicBezTo>
                    <a:pt x="92" y="40"/>
                    <a:pt x="89" y="43"/>
                    <a:pt x="85" y="45"/>
                  </a:cubicBezTo>
                  <a:cubicBezTo>
                    <a:pt x="85" y="45"/>
                    <a:pt x="84" y="46"/>
                    <a:pt x="83" y="46"/>
                  </a:cubicBezTo>
                  <a:cubicBezTo>
                    <a:pt x="79" y="48"/>
                    <a:pt x="75" y="51"/>
                    <a:pt x="73" y="53"/>
                  </a:cubicBezTo>
                  <a:close/>
                </a:path>
              </a:pathLst>
            </a:custGeom>
            <a:grpFill/>
            <a:ln w="9525">
              <a:noFill/>
              <a:round/>
              <a:headEnd/>
              <a:tailEnd/>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50" name="ïşḻïďê-Freeform: Shape 38"/>
            <p:cNvSpPr>
              <a:spLocks/>
            </p:cNvSpPr>
            <p:nvPr/>
          </p:nvSpPr>
          <p:spPr bwMode="auto">
            <a:xfrm>
              <a:off x="4278977" y="3626316"/>
              <a:ext cx="415597" cy="415597"/>
            </a:xfrm>
            <a:custGeom>
              <a:avLst/>
              <a:gdLst/>
              <a:ahLst/>
              <a:cxnLst>
                <a:cxn ang="0">
                  <a:pos x="163" y="88"/>
                </a:cxn>
                <a:cxn ang="0">
                  <a:pos x="155" y="92"/>
                </a:cxn>
                <a:cxn ang="0">
                  <a:pos x="143" y="91"/>
                </a:cxn>
                <a:cxn ang="0">
                  <a:pos x="137" y="73"/>
                </a:cxn>
                <a:cxn ang="0">
                  <a:pos x="130" y="75"/>
                </a:cxn>
                <a:cxn ang="0">
                  <a:pos x="124" y="81"/>
                </a:cxn>
                <a:cxn ang="0">
                  <a:pos x="121" y="82"/>
                </a:cxn>
                <a:cxn ang="0">
                  <a:pos x="128" y="99"/>
                </a:cxn>
                <a:cxn ang="0">
                  <a:pos x="122" y="115"/>
                </a:cxn>
                <a:cxn ang="0">
                  <a:pos x="116" y="127"/>
                </a:cxn>
                <a:cxn ang="0">
                  <a:pos x="107" y="122"/>
                </a:cxn>
                <a:cxn ang="0">
                  <a:pos x="101" y="107"/>
                </a:cxn>
                <a:cxn ang="0">
                  <a:pos x="91" y="94"/>
                </a:cxn>
                <a:cxn ang="0">
                  <a:pos x="78" y="83"/>
                </a:cxn>
                <a:cxn ang="0">
                  <a:pos x="91" y="76"/>
                </a:cxn>
                <a:cxn ang="0">
                  <a:pos x="114" y="65"/>
                </a:cxn>
                <a:cxn ang="0">
                  <a:pos x="95" y="65"/>
                </a:cxn>
                <a:cxn ang="0">
                  <a:pos x="76" y="63"/>
                </a:cxn>
                <a:cxn ang="0">
                  <a:pos x="95" y="46"/>
                </a:cxn>
                <a:cxn ang="0">
                  <a:pos x="112" y="30"/>
                </a:cxn>
                <a:cxn ang="0">
                  <a:pos x="132" y="28"/>
                </a:cxn>
                <a:cxn ang="0">
                  <a:pos x="152" y="29"/>
                </a:cxn>
                <a:cxn ang="0">
                  <a:pos x="24" y="27"/>
                </a:cxn>
                <a:cxn ang="0">
                  <a:pos x="49" y="27"/>
                </a:cxn>
                <a:cxn ang="0">
                  <a:pos x="64" y="38"/>
                </a:cxn>
                <a:cxn ang="0">
                  <a:pos x="60" y="57"/>
                </a:cxn>
                <a:cxn ang="0">
                  <a:pos x="49" y="79"/>
                </a:cxn>
                <a:cxn ang="0">
                  <a:pos x="74" y="94"/>
                </a:cxn>
                <a:cxn ang="0">
                  <a:pos x="82" y="104"/>
                </a:cxn>
                <a:cxn ang="0">
                  <a:pos x="70" y="119"/>
                </a:cxn>
                <a:cxn ang="0">
                  <a:pos x="61" y="133"/>
                </a:cxn>
                <a:cxn ang="0">
                  <a:pos x="63" y="147"/>
                </a:cxn>
                <a:cxn ang="0">
                  <a:pos x="55" y="149"/>
                </a:cxn>
                <a:cxn ang="0">
                  <a:pos x="50" y="128"/>
                </a:cxn>
                <a:cxn ang="0">
                  <a:pos x="39" y="111"/>
                </a:cxn>
                <a:cxn ang="0">
                  <a:pos x="31" y="87"/>
                </a:cxn>
                <a:cxn ang="0">
                  <a:pos x="19" y="83"/>
                </a:cxn>
                <a:cxn ang="0">
                  <a:pos x="14" y="59"/>
                </a:cxn>
                <a:cxn ang="0">
                  <a:pos x="13" y="46"/>
                </a:cxn>
                <a:cxn ang="0">
                  <a:pos x="0" y="87"/>
                </a:cxn>
                <a:cxn ang="0">
                  <a:pos x="174" y="89"/>
                </a:cxn>
                <a:cxn ang="0">
                  <a:pos x="73" y="53"/>
                </a:cxn>
                <a:cxn ang="0">
                  <a:pos x="69" y="42"/>
                </a:cxn>
                <a:cxn ang="0">
                  <a:pos x="84" y="34"/>
                </a:cxn>
                <a:cxn ang="0">
                  <a:pos x="85" y="45"/>
                </a:cxn>
                <a:cxn ang="0">
                  <a:pos x="73" y="53"/>
                </a:cxn>
              </a:cxnLst>
              <a:rect l="0" t="0" r="r" b="b"/>
              <a:pathLst>
                <a:path w="174" h="174">
                  <a:moveTo>
                    <a:pt x="167" y="92"/>
                  </a:moveTo>
                  <a:cubicBezTo>
                    <a:pt x="165" y="92"/>
                    <a:pt x="163" y="90"/>
                    <a:pt x="163" y="88"/>
                  </a:cubicBezTo>
                  <a:cubicBezTo>
                    <a:pt x="163" y="86"/>
                    <a:pt x="161" y="84"/>
                    <a:pt x="159" y="84"/>
                  </a:cubicBezTo>
                  <a:cubicBezTo>
                    <a:pt x="157" y="84"/>
                    <a:pt x="155" y="88"/>
                    <a:pt x="155" y="92"/>
                  </a:cubicBezTo>
                  <a:cubicBezTo>
                    <a:pt x="155" y="97"/>
                    <a:pt x="155" y="100"/>
                    <a:pt x="147" y="100"/>
                  </a:cubicBezTo>
                  <a:cubicBezTo>
                    <a:pt x="139" y="100"/>
                    <a:pt x="143" y="91"/>
                    <a:pt x="143" y="91"/>
                  </a:cubicBezTo>
                  <a:cubicBezTo>
                    <a:pt x="145" y="87"/>
                    <a:pt x="145" y="82"/>
                    <a:pt x="141" y="78"/>
                  </a:cubicBezTo>
                  <a:cubicBezTo>
                    <a:pt x="140" y="77"/>
                    <a:pt x="138" y="75"/>
                    <a:pt x="137" y="73"/>
                  </a:cubicBezTo>
                  <a:cubicBezTo>
                    <a:pt x="134" y="70"/>
                    <a:pt x="130" y="68"/>
                    <a:pt x="129" y="70"/>
                  </a:cubicBezTo>
                  <a:cubicBezTo>
                    <a:pt x="128" y="71"/>
                    <a:pt x="128" y="73"/>
                    <a:pt x="130" y="75"/>
                  </a:cubicBezTo>
                  <a:cubicBezTo>
                    <a:pt x="132" y="77"/>
                    <a:pt x="133" y="80"/>
                    <a:pt x="132" y="82"/>
                  </a:cubicBezTo>
                  <a:cubicBezTo>
                    <a:pt x="132" y="83"/>
                    <a:pt x="128" y="83"/>
                    <a:pt x="124" y="81"/>
                  </a:cubicBezTo>
                  <a:cubicBezTo>
                    <a:pt x="123" y="80"/>
                    <a:pt x="123" y="80"/>
                    <a:pt x="122" y="80"/>
                  </a:cubicBezTo>
                  <a:cubicBezTo>
                    <a:pt x="118" y="78"/>
                    <a:pt x="117" y="79"/>
                    <a:pt x="121" y="82"/>
                  </a:cubicBezTo>
                  <a:cubicBezTo>
                    <a:pt x="122" y="83"/>
                    <a:pt x="124" y="85"/>
                    <a:pt x="125" y="86"/>
                  </a:cubicBezTo>
                  <a:cubicBezTo>
                    <a:pt x="128" y="90"/>
                    <a:pt x="129" y="95"/>
                    <a:pt x="128" y="99"/>
                  </a:cubicBezTo>
                  <a:cubicBezTo>
                    <a:pt x="127" y="100"/>
                    <a:pt x="127" y="100"/>
                    <a:pt x="127" y="101"/>
                  </a:cubicBezTo>
                  <a:cubicBezTo>
                    <a:pt x="125" y="105"/>
                    <a:pt x="123" y="111"/>
                    <a:pt x="122" y="115"/>
                  </a:cubicBezTo>
                  <a:cubicBezTo>
                    <a:pt x="121" y="116"/>
                    <a:pt x="121" y="116"/>
                    <a:pt x="121" y="117"/>
                  </a:cubicBezTo>
                  <a:cubicBezTo>
                    <a:pt x="120" y="121"/>
                    <a:pt x="118" y="126"/>
                    <a:pt x="116" y="127"/>
                  </a:cubicBezTo>
                  <a:cubicBezTo>
                    <a:pt x="113" y="129"/>
                    <a:pt x="112" y="129"/>
                    <a:pt x="111" y="127"/>
                  </a:cubicBezTo>
                  <a:cubicBezTo>
                    <a:pt x="111" y="124"/>
                    <a:pt x="109" y="123"/>
                    <a:pt x="107" y="122"/>
                  </a:cubicBezTo>
                  <a:cubicBezTo>
                    <a:pt x="105" y="122"/>
                    <a:pt x="103" y="118"/>
                    <a:pt x="102" y="114"/>
                  </a:cubicBezTo>
                  <a:cubicBezTo>
                    <a:pt x="102" y="112"/>
                    <a:pt x="101" y="109"/>
                    <a:pt x="101" y="107"/>
                  </a:cubicBezTo>
                  <a:cubicBezTo>
                    <a:pt x="101" y="103"/>
                    <a:pt x="97" y="98"/>
                    <a:pt x="93" y="96"/>
                  </a:cubicBezTo>
                  <a:cubicBezTo>
                    <a:pt x="92" y="95"/>
                    <a:pt x="91" y="95"/>
                    <a:pt x="91" y="94"/>
                  </a:cubicBezTo>
                  <a:cubicBezTo>
                    <a:pt x="87" y="92"/>
                    <a:pt x="81" y="88"/>
                    <a:pt x="79" y="84"/>
                  </a:cubicBezTo>
                  <a:cubicBezTo>
                    <a:pt x="79" y="84"/>
                    <a:pt x="79" y="83"/>
                    <a:pt x="78" y="83"/>
                  </a:cubicBezTo>
                  <a:cubicBezTo>
                    <a:pt x="76" y="79"/>
                    <a:pt x="78" y="77"/>
                    <a:pt x="83" y="76"/>
                  </a:cubicBezTo>
                  <a:cubicBezTo>
                    <a:pt x="85" y="76"/>
                    <a:pt x="88" y="76"/>
                    <a:pt x="91" y="76"/>
                  </a:cubicBezTo>
                  <a:cubicBezTo>
                    <a:pt x="95" y="76"/>
                    <a:pt x="102" y="75"/>
                    <a:pt x="106" y="74"/>
                  </a:cubicBezTo>
                  <a:cubicBezTo>
                    <a:pt x="111" y="73"/>
                    <a:pt x="114" y="69"/>
                    <a:pt x="114" y="65"/>
                  </a:cubicBezTo>
                  <a:cubicBezTo>
                    <a:pt x="114" y="61"/>
                    <a:pt x="111" y="59"/>
                    <a:pt x="107" y="59"/>
                  </a:cubicBezTo>
                  <a:cubicBezTo>
                    <a:pt x="103" y="60"/>
                    <a:pt x="98" y="63"/>
                    <a:pt x="95" y="65"/>
                  </a:cubicBezTo>
                  <a:cubicBezTo>
                    <a:pt x="93" y="67"/>
                    <a:pt x="87" y="69"/>
                    <a:pt x="83" y="69"/>
                  </a:cubicBezTo>
                  <a:cubicBezTo>
                    <a:pt x="79" y="69"/>
                    <a:pt x="75" y="66"/>
                    <a:pt x="76" y="63"/>
                  </a:cubicBezTo>
                  <a:cubicBezTo>
                    <a:pt x="76" y="59"/>
                    <a:pt x="80" y="54"/>
                    <a:pt x="83" y="51"/>
                  </a:cubicBezTo>
                  <a:cubicBezTo>
                    <a:pt x="86" y="49"/>
                    <a:pt x="92" y="46"/>
                    <a:pt x="95" y="46"/>
                  </a:cubicBezTo>
                  <a:cubicBezTo>
                    <a:pt x="99" y="46"/>
                    <a:pt x="102" y="43"/>
                    <a:pt x="103" y="39"/>
                  </a:cubicBezTo>
                  <a:cubicBezTo>
                    <a:pt x="104" y="35"/>
                    <a:pt x="108" y="31"/>
                    <a:pt x="112" y="30"/>
                  </a:cubicBezTo>
                  <a:cubicBezTo>
                    <a:pt x="114" y="30"/>
                    <a:pt x="116" y="30"/>
                    <a:pt x="118" y="29"/>
                  </a:cubicBezTo>
                  <a:cubicBezTo>
                    <a:pt x="122" y="29"/>
                    <a:pt x="128" y="28"/>
                    <a:pt x="132" y="28"/>
                  </a:cubicBezTo>
                  <a:cubicBezTo>
                    <a:pt x="135" y="28"/>
                    <a:pt x="138" y="28"/>
                    <a:pt x="140" y="28"/>
                  </a:cubicBezTo>
                  <a:cubicBezTo>
                    <a:pt x="143" y="28"/>
                    <a:pt x="148" y="29"/>
                    <a:pt x="152" y="29"/>
                  </a:cubicBezTo>
                  <a:cubicBezTo>
                    <a:pt x="136" y="11"/>
                    <a:pt x="113" y="0"/>
                    <a:pt x="87" y="0"/>
                  </a:cubicBezTo>
                  <a:cubicBezTo>
                    <a:pt x="62" y="0"/>
                    <a:pt x="40" y="11"/>
                    <a:pt x="24" y="27"/>
                  </a:cubicBezTo>
                  <a:cubicBezTo>
                    <a:pt x="28" y="27"/>
                    <a:pt x="31" y="26"/>
                    <a:pt x="35" y="26"/>
                  </a:cubicBezTo>
                  <a:cubicBezTo>
                    <a:pt x="39" y="26"/>
                    <a:pt x="45" y="27"/>
                    <a:pt x="49" y="27"/>
                  </a:cubicBezTo>
                  <a:cubicBezTo>
                    <a:pt x="51" y="27"/>
                    <a:pt x="53" y="28"/>
                    <a:pt x="56" y="28"/>
                  </a:cubicBezTo>
                  <a:cubicBezTo>
                    <a:pt x="60" y="29"/>
                    <a:pt x="63" y="33"/>
                    <a:pt x="64" y="38"/>
                  </a:cubicBezTo>
                  <a:cubicBezTo>
                    <a:pt x="64" y="40"/>
                    <a:pt x="64" y="43"/>
                    <a:pt x="65" y="45"/>
                  </a:cubicBezTo>
                  <a:cubicBezTo>
                    <a:pt x="65" y="49"/>
                    <a:pt x="63" y="55"/>
                    <a:pt x="60" y="57"/>
                  </a:cubicBezTo>
                  <a:cubicBezTo>
                    <a:pt x="56" y="61"/>
                    <a:pt x="52" y="65"/>
                    <a:pt x="48" y="69"/>
                  </a:cubicBezTo>
                  <a:cubicBezTo>
                    <a:pt x="45" y="72"/>
                    <a:pt x="46" y="77"/>
                    <a:pt x="49" y="79"/>
                  </a:cubicBezTo>
                  <a:cubicBezTo>
                    <a:pt x="53" y="82"/>
                    <a:pt x="56" y="84"/>
                    <a:pt x="60" y="86"/>
                  </a:cubicBezTo>
                  <a:cubicBezTo>
                    <a:pt x="64" y="89"/>
                    <a:pt x="70" y="92"/>
                    <a:pt x="74" y="94"/>
                  </a:cubicBezTo>
                  <a:cubicBezTo>
                    <a:pt x="74" y="94"/>
                    <a:pt x="75" y="94"/>
                    <a:pt x="76" y="95"/>
                  </a:cubicBezTo>
                  <a:cubicBezTo>
                    <a:pt x="80" y="96"/>
                    <a:pt x="83" y="101"/>
                    <a:pt x="82" y="104"/>
                  </a:cubicBezTo>
                  <a:cubicBezTo>
                    <a:pt x="82" y="108"/>
                    <a:pt x="80" y="112"/>
                    <a:pt x="78" y="112"/>
                  </a:cubicBezTo>
                  <a:cubicBezTo>
                    <a:pt x="76" y="112"/>
                    <a:pt x="72" y="116"/>
                    <a:pt x="70" y="119"/>
                  </a:cubicBezTo>
                  <a:cubicBezTo>
                    <a:pt x="70" y="120"/>
                    <a:pt x="69" y="121"/>
                    <a:pt x="69" y="121"/>
                  </a:cubicBezTo>
                  <a:cubicBezTo>
                    <a:pt x="67" y="125"/>
                    <a:pt x="63" y="130"/>
                    <a:pt x="61" y="133"/>
                  </a:cubicBezTo>
                  <a:cubicBezTo>
                    <a:pt x="59" y="135"/>
                    <a:pt x="58" y="139"/>
                    <a:pt x="60" y="141"/>
                  </a:cubicBezTo>
                  <a:cubicBezTo>
                    <a:pt x="62" y="142"/>
                    <a:pt x="63" y="145"/>
                    <a:pt x="63" y="147"/>
                  </a:cubicBezTo>
                  <a:cubicBezTo>
                    <a:pt x="63" y="149"/>
                    <a:pt x="60" y="150"/>
                    <a:pt x="57" y="149"/>
                  </a:cubicBezTo>
                  <a:cubicBezTo>
                    <a:pt x="56" y="149"/>
                    <a:pt x="56" y="149"/>
                    <a:pt x="55" y="149"/>
                  </a:cubicBezTo>
                  <a:cubicBezTo>
                    <a:pt x="52" y="147"/>
                    <a:pt x="49" y="143"/>
                    <a:pt x="50" y="138"/>
                  </a:cubicBezTo>
                  <a:cubicBezTo>
                    <a:pt x="50" y="135"/>
                    <a:pt x="50" y="131"/>
                    <a:pt x="50" y="128"/>
                  </a:cubicBezTo>
                  <a:cubicBezTo>
                    <a:pt x="51" y="124"/>
                    <a:pt x="49" y="119"/>
                    <a:pt x="47" y="117"/>
                  </a:cubicBezTo>
                  <a:cubicBezTo>
                    <a:pt x="44" y="116"/>
                    <a:pt x="41" y="113"/>
                    <a:pt x="39" y="111"/>
                  </a:cubicBezTo>
                  <a:cubicBezTo>
                    <a:pt x="36" y="109"/>
                    <a:pt x="35" y="103"/>
                    <a:pt x="35" y="99"/>
                  </a:cubicBezTo>
                  <a:cubicBezTo>
                    <a:pt x="35" y="94"/>
                    <a:pt x="33" y="89"/>
                    <a:pt x="31" y="87"/>
                  </a:cubicBezTo>
                  <a:cubicBezTo>
                    <a:pt x="28" y="84"/>
                    <a:pt x="27" y="83"/>
                    <a:pt x="27" y="83"/>
                  </a:cubicBezTo>
                  <a:cubicBezTo>
                    <a:pt x="27" y="83"/>
                    <a:pt x="27" y="83"/>
                    <a:pt x="19" y="83"/>
                  </a:cubicBezTo>
                  <a:cubicBezTo>
                    <a:pt x="11" y="83"/>
                    <a:pt x="11" y="74"/>
                    <a:pt x="11" y="74"/>
                  </a:cubicBezTo>
                  <a:cubicBezTo>
                    <a:pt x="11" y="70"/>
                    <a:pt x="13" y="63"/>
                    <a:pt x="14" y="59"/>
                  </a:cubicBezTo>
                  <a:cubicBezTo>
                    <a:pt x="15" y="57"/>
                    <a:pt x="16" y="54"/>
                    <a:pt x="17" y="51"/>
                  </a:cubicBezTo>
                  <a:cubicBezTo>
                    <a:pt x="19" y="47"/>
                    <a:pt x="17" y="45"/>
                    <a:pt x="13" y="46"/>
                  </a:cubicBezTo>
                  <a:cubicBezTo>
                    <a:pt x="12" y="47"/>
                    <a:pt x="11" y="47"/>
                    <a:pt x="10" y="48"/>
                  </a:cubicBezTo>
                  <a:cubicBezTo>
                    <a:pt x="4" y="59"/>
                    <a:pt x="0" y="73"/>
                    <a:pt x="0" y="87"/>
                  </a:cubicBezTo>
                  <a:cubicBezTo>
                    <a:pt x="0" y="135"/>
                    <a:pt x="39" y="174"/>
                    <a:pt x="87" y="174"/>
                  </a:cubicBezTo>
                  <a:cubicBezTo>
                    <a:pt x="135" y="174"/>
                    <a:pt x="173" y="136"/>
                    <a:pt x="174" y="89"/>
                  </a:cubicBezTo>
                  <a:cubicBezTo>
                    <a:pt x="172" y="91"/>
                    <a:pt x="169" y="92"/>
                    <a:pt x="167" y="92"/>
                  </a:cubicBezTo>
                  <a:close/>
                  <a:moveTo>
                    <a:pt x="73" y="53"/>
                  </a:moveTo>
                  <a:cubicBezTo>
                    <a:pt x="72" y="55"/>
                    <a:pt x="69" y="52"/>
                    <a:pt x="69" y="49"/>
                  </a:cubicBezTo>
                  <a:cubicBezTo>
                    <a:pt x="68" y="46"/>
                    <a:pt x="68" y="44"/>
                    <a:pt x="69" y="42"/>
                  </a:cubicBezTo>
                  <a:cubicBezTo>
                    <a:pt x="69" y="38"/>
                    <a:pt x="74" y="34"/>
                    <a:pt x="77" y="34"/>
                  </a:cubicBezTo>
                  <a:cubicBezTo>
                    <a:pt x="80" y="33"/>
                    <a:pt x="82" y="33"/>
                    <a:pt x="84" y="34"/>
                  </a:cubicBezTo>
                  <a:cubicBezTo>
                    <a:pt x="88" y="34"/>
                    <a:pt x="92" y="37"/>
                    <a:pt x="92" y="38"/>
                  </a:cubicBezTo>
                  <a:cubicBezTo>
                    <a:pt x="92" y="40"/>
                    <a:pt x="89" y="43"/>
                    <a:pt x="85" y="45"/>
                  </a:cubicBezTo>
                  <a:cubicBezTo>
                    <a:pt x="84" y="45"/>
                    <a:pt x="84" y="46"/>
                    <a:pt x="83" y="46"/>
                  </a:cubicBezTo>
                  <a:cubicBezTo>
                    <a:pt x="79" y="48"/>
                    <a:pt x="74" y="51"/>
                    <a:pt x="73" y="53"/>
                  </a:cubicBezTo>
                  <a:close/>
                </a:path>
              </a:pathLst>
            </a:custGeom>
            <a:grpFill/>
            <a:ln w="9525">
              <a:noFill/>
              <a:round/>
              <a:headEnd/>
              <a:tailEnd/>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51" name="ïşḻïďê-Freeform: Shape 39"/>
            <p:cNvSpPr>
              <a:spLocks/>
            </p:cNvSpPr>
            <p:nvPr/>
          </p:nvSpPr>
          <p:spPr bwMode="auto">
            <a:xfrm>
              <a:off x="4271394" y="3618732"/>
              <a:ext cx="417114" cy="415597"/>
            </a:xfrm>
            <a:custGeom>
              <a:avLst/>
              <a:gdLst/>
              <a:ahLst/>
              <a:cxnLst>
                <a:cxn ang="0">
                  <a:pos x="163" y="88"/>
                </a:cxn>
                <a:cxn ang="0">
                  <a:pos x="155" y="92"/>
                </a:cxn>
                <a:cxn ang="0">
                  <a:pos x="144" y="92"/>
                </a:cxn>
                <a:cxn ang="0">
                  <a:pos x="137" y="73"/>
                </a:cxn>
                <a:cxn ang="0">
                  <a:pos x="130" y="76"/>
                </a:cxn>
                <a:cxn ang="0">
                  <a:pos x="124" y="81"/>
                </a:cxn>
                <a:cxn ang="0">
                  <a:pos x="121" y="82"/>
                </a:cxn>
                <a:cxn ang="0">
                  <a:pos x="128" y="99"/>
                </a:cxn>
                <a:cxn ang="0">
                  <a:pos x="122" y="116"/>
                </a:cxn>
                <a:cxn ang="0">
                  <a:pos x="116" y="127"/>
                </a:cxn>
                <a:cxn ang="0">
                  <a:pos x="107" y="123"/>
                </a:cxn>
                <a:cxn ang="0">
                  <a:pos x="101" y="107"/>
                </a:cxn>
                <a:cxn ang="0">
                  <a:pos x="91" y="95"/>
                </a:cxn>
                <a:cxn ang="0">
                  <a:pos x="79" y="83"/>
                </a:cxn>
                <a:cxn ang="0">
                  <a:pos x="91" y="77"/>
                </a:cxn>
                <a:cxn ang="0">
                  <a:pos x="114" y="65"/>
                </a:cxn>
                <a:cxn ang="0">
                  <a:pos x="95" y="65"/>
                </a:cxn>
                <a:cxn ang="0">
                  <a:pos x="76" y="63"/>
                </a:cxn>
                <a:cxn ang="0">
                  <a:pos x="95" y="46"/>
                </a:cxn>
                <a:cxn ang="0">
                  <a:pos x="112" y="30"/>
                </a:cxn>
                <a:cxn ang="0">
                  <a:pos x="132" y="29"/>
                </a:cxn>
                <a:cxn ang="0">
                  <a:pos x="152" y="29"/>
                </a:cxn>
                <a:cxn ang="0">
                  <a:pos x="24" y="27"/>
                </a:cxn>
                <a:cxn ang="0">
                  <a:pos x="49" y="27"/>
                </a:cxn>
                <a:cxn ang="0">
                  <a:pos x="64" y="38"/>
                </a:cxn>
                <a:cxn ang="0">
                  <a:pos x="60" y="58"/>
                </a:cxn>
                <a:cxn ang="0">
                  <a:pos x="49" y="79"/>
                </a:cxn>
                <a:cxn ang="0">
                  <a:pos x="74" y="94"/>
                </a:cxn>
                <a:cxn ang="0">
                  <a:pos x="83" y="105"/>
                </a:cxn>
                <a:cxn ang="0">
                  <a:pos x="70" y="120"/>
                </a:cxn>
                <a:cxn ang="0">
                  <a:pos x="61" y="133"/>
                </a:cxn>
                <a:cxn ang="0">
                  <a:pos x="63" y="148"/>
                </a:cxn>
                <a:cxn ang="0">
                  <a:pos x="55" y="149"/>
                </a:cxn>
                <a:cxn ang="0">
                  <a:pos x="50" y="128"/>
                </a:cxn>
                <a:cxn ang="0">
                  <a:pos x="39" y="111"/>
                </a:cxn>
                <a:cxn ang="0">
                  <a:pos x="31" y="87"/>
                </a:cxn>
                <a:cxn ang="0">
                  <a:pos x="19" y="83"/>
                </a:cxn>
                <a:cxn ang="0">
                  <a:pos x="14" y="59"/>
                </a:cxn>
                <a:cxn ang="0">
                  <a:pos x="13" y="46"/>
                </a:cxn>
                <a:cxn ang="0">
                  <a:pos x="0" y="87"/>
                </a:cxn>
                <a:cxn ang="0">
                  <a:pos x="174" y="89"/>
                </a:cxn>
                <a:cxn ang="0">
                  <a:pos x="73" y="53"/>
                </a:cxn>
                <a:cxn ang="0">
                  <a:pos x="69" y="42"/>
                </a:cxn>
                <a:cxn ang="0">
                  <a:pos x="85" y="34"/>
                </a:cxn>
                <a:cxn ang="0">
                  <a:pos x="85" y="45"/>
                </a:cxn>
                <a:cxn ang="0">
                  <a:pos x="73" y="53"/>
                </a:cxn>
              </a:cxnLst>
              <a:rect l="0" t="0" r="r" b="b"/>
              <a:pathLst>
                <a:path w="174" h="174">
                  <a:moveTo>
                    <a:pt x="167" y="92"/>
                  </a:moveTo>
                  <a:cubicBezTo>
                    <a:pt x="165" y="92"/>
                    <a:pt x="163" y="90"/>
                    <a:pt x="163" y="88"/>
                  </a:cubicBezTo>
                  <a:cubicBezTo>
                    <a:pt x="163" y="86"/>
                    <a:pt x="161" y="84"/>
                    <a:pt x="159" y="84"/>
                  </a:cubicBezTo>
                  <a:cubicBezTo>
                    <a:pt x="157" y="84"/>
                    <a:pt x="155" y="88"/>
                    <a:pt x="155" y="92"/>
                  </a:cubicBezTo>
                  <a:cubicBezTo>
                    <a:pt x="155" y="97"/>
                    <a:pt x="155" y="100"/>
                    <a:pt x="147" y="100"/>
                  </a:cubicBezTo>
                  <a:cubicBezTo>
                    <a:pt x="139" y="100"/>
                    <a:pt x="144" y="92"/>
                    <a:pt x="144" y="92"/>
                  </a:cubicBezTo>
                  <a:cubicBezTo>
                    <a:pt x="146" y="88"/>
                    <a:pt x="145" y="82"/>
                    <a:pt x="142" y="79"/>
                  </a:cubicBezTo>
                  <a:cubicBezTo>
                    <a:pt x="140" y="77"/>
                    <a:pt x="138" y="75"/>
                    <a:pt x="137" y="73"/>
                  </a:cubicBezTo>
                  <a:cubicBezTo>
                    <a:pt x="134" y="70"/>
                    <a:pt x="130" y="69"/>
                    <a:pt x="129" y="70"/>
                  </a:cubicBezTo>
                  <a:cubicBezTo>
                    <a:pt x="128" y="71"/>
                    <a:pt x="129" y="74"/>
                    <a:pt x="130" y="76"/>
                  </a:cubicBezTo>
                  <a:cubicBezTo>
                    <a:pt x="132" y="77"/>
                    <a:pt x="133" y="80"/>
                    <a:pt x="133" y="82"/>
                  </a:cubicBezTo>
                  <a:cubicBezTo>
                    <a:pt x="132" y="83"/>
                    <a:pt x="128" y="83"/>
                    <a:pt x="124" y="81"/>
                  </a:cubicBezTo>
                  <a:cubicBezTo>
                    <a:pt x="123" y="80"/>
                    <a:pt x="123" y="80"/>
                    <a:pt x="122" y="80"/>
                  </a:cubicBezTo>
                  <a:cubicBezTo>
                    <a:pt x="118" y="78"/>
                    <a:pt x="118" y="79"/>
                    <a:pt x="121" y="82"/>
                  </a:cubicBezTo>
                  <a:cubicBezTo>
                    <a:pt x="122" y="84"/>
                    <a:pt x="124" y="85"/>
                    <a:pt x="125" y="87"/>
                  </a:cubicBezTo>
                  <a:cubicBezTo>
                    <a:pt x="129" y="90"/>
                    <a:pt x="130" y="96"/>
                    <a:pt x="128" y="99"/>
                  </a:cubicBezTo>
                  <a:cubicBezTo>
                    <a:pt x="128" y="100"/>
                    <a:pt x="127" y="101"/>
                    <a:pt x="127" y="101"/>
                  </a:cubicBezTo>
                  <a:cubicBezTo>
                    <a:pt x="125" y="105"/>
                    <a:pt x="123" y="112"/>
                    <a:pt x="122" y="116"/>
                  </a:cubicBezTo>
                  <a:cubicBezTo>
                    <a:pt x="122" y="116"/>
                    <a:pt x="121" y="116"/>
                    <a:pt x="121" y="117"/>
                  </a:cubicBezTo>
                  <a:cubicBezTo>
                    <a:pt x="120" y="121"/>
                    <a:pt x="118" y="126"/>
                    <a:pt x="116" y="127"/>
                  </a:cubicBezTo>
                  <a:cubicBezTo>
                    <a:pt x="114" y="129"/>
                    <a:pt x="112" y="129"/>
                    <a:pt x="111" y="127"/>
                  </a:cubicBezTo>
                  <a:cubicBezTo>
                    <a:pt x="111" y="125"/>
                    <a:pt x="109" y="123"/>
                    <a:pt x="107" y="123"/>
                  </a:cubicBezTo>
                  <a:cubicBezTo>
                    <a:pt x="105" y="122"/>
                    <a:pt x="103" y="119"/>
                    <a:pt x="102" y="115"/>
                  </a:cubicBezTo>
                  <a:cubicBezTo>
                    <a:pt x="102" y="112"/>
                    <a:pt x="102" y="110"/>
                    <a:pt x="101" y="107"/>
                  </a:cubicBezTo>
                  <a:cubicBezTo>
                    <a:pt x="101" y="103"/>
                    <a:pt x="97" y="98"/>
                    <a:pt x="93" y="96"/>
                  </a:cubicBezTo>
                  <a:cubicBezTo>
                    <a:pt x="93" y="95"/>
                    <a:pt x="92" y="95"/>
                    <a:pt x="91" y="95"/>
                  </a:cubicBezTo>
                  <a:cubicBezTo>
                    <a:pt x="87" y="93"/>
                    <a:pt x="82" y="88"/>
                    <a:pt x="79" y="85"/>
                  </a:cubicBezTo>
                  <a:cubicBezTo>
                    <a:pt x="79" y="84"/>
                    <a:pt x="79" y="84"/>
                    <a:pt x="79" y="83"/>
                  </a:cubicBezTo>
                  <a:cubicBezTo>
                    <a:pt x="76" y="80"/>
                    <a:pt x="78" y="77"/>
                    <a:pt x="83" y="77"/>
                  </a:cubicBezTo>
                  <a:cubicBezTo>
                    <a:pt x="86" y="77"/>
                    <a:pt x="88" y="77"/>
                    <a:pt x="91" y="77"/>
                  </a:cubicBezTo>
                  <a:cubicBezTo>
                    <a:pt x="95" y="77"/>
                    <a:pt x="102" y="76"/>
                    <a:pt x="107" y="74"/>
                  </a:cubicBezTo>
                  <a:cubicBezTo>
                    <a:pt x="111" y="73"/>
                    <a:pt x="114" y="69"/>
                    <a:pt x="114" y="65"/>
                  </a:cubicBezTo>
                  <a:cubicBezTo>
                    <a:pt x="115" y="61"/>
                    <a:pt x="111" y="59"/>
                    <a:pt x="107" y="60"/>
                  </a:cubicBezTo>
                  <a:cubicBezTo>
                    <a:pt x="103" y="61"/>
                    <a:pt x="98" y="63"/>
                    <a:pt x="95" y="65"/>
                  </a:cubicBezTo>
                  <a:cubicBezTo>
                    <a:pt x="93" y="67"/>
                    <a:pt x="88" y="69"/>
                    <a:pt x="83" y="69"/>
                  </a:cubicBezTo>
                  <a:cubicBezTo>
                    <a:pt x="79" y="70"/>
                    <a:pt x="75" y="67"/>
                    <a:pt x="76" y="63"/>
                  </a:cubicBezTo>
                  <a:cubicBezTo>
                    <a:pt x="77" y="59"/>
                    <a:pt x="80" y="54"/>
                    <a:pt x="83" y="51"/>
                  </a:cubicBezTo>
                  <a:cubicBezTo>
                    <a:pt x="87" y="49"/>
                    <a:pt x="92" y="46"/>
                    <a:pt x="95" y="46"/>
                  </a:cubicBezTo>
                  <a:cubicBezTo>
                    <a:pt x="99" y="46"/>
                    <a:pt x="102" y="43"/>
                    <a:pt x="103" y="39"/>
                  </a:cubicBezTo>
                  <a:cubicBezTo>
                    <a:pt x="104" y="35"/>
                    <a:pt x="108" y="31"/>
                    <a:pt x="112" y="30"/>
                  </a:cubicBezTo>
                  <a:cubicBezTo>
                    <a:pt x="114" y="30"/>
                    <a:pt x="116" y="30"/>
                    <a:pt x="119" y="29"/>
                  </a:cubicBezTo>
                  <a:cubicBezTo>
                    <a:pt x="122" y="29"/>
                    <a:pt x="129" y="29"/>
                    <a:pt x="132" y="29"/>
                  </a:cubicBezTo>
                  <a:cubicBezTo>
                    <a:pt x="135" y="29"/>
                    <a:pt x="138" y="29"/>
                    <a:pt x="141" y="29"/>
                  </a:cubicBezTo>
                  <a:cubicBezTo>
                    <a:pt x="144" y="29"/>
                    <a:pt x="148" y="29"/>
                    <a:pt x="152" y="29"/>
                  </a:cubicBezTo>
                  <a:cubicBezTo>
                    <a:pt x="136" y="11"/>
                    <a:pt x="113" y="0"/>
                    <a:pt x="87" y="0"/>
                  </a:cubicBezTo>
                  <a:cubicBezTo>
                    <a:pt x="62" y="0"/>
                    <a:pt x="40" y="11"/>
                    <a:pt x="24" y="27"/>
                  </a:cubicBezTo>
                  <a:cubicBezTo>
                    <a:pt x="28" y="27"/>
                    <a:pt x="31" y="27"/>
                    <a:pt x="35" y="27"/>
                  </a:cubicBezTo>
                  <a:cubicBezTo>
                    <a:pt x="39" y="26"/>
                    <a:pt x="45" y="27"/>
                    <a:pt x="49" y="27"/>
                  </a:cubicBezTo>
                  <a:cubicBezTo>
                    <a:pt x="51" y="28"/>
                    <a:pt x="54" y="28"/>
                    <a:pt x="56" y="28"/>
                  </a:cubicBezTo>
                  <a:cubicBezTo>
                    <a:pt x="60" y="29"/>
                    <a:pt x="63" y="34"/>
                    <a:pt x="64" y="38"/>
                  </a:cubicBezTo>
                  <a:cubicBezTo>
                    <a:pt x="64" y="40"/>
                    <a:pt x="64" y="43"/>
                    <a:pt x="65" y="45"/>
                  </a:cubicBezTo>
                  <a:cubicBezTo>
                    <a:pt x="65" y="49"/>
                    <a:pt x="63" y="55"/>
                    <a:pt x="60" y="58"/>
                  </a:cubicBezTo>
                  <a:cubicBezTo>
                    <a:pt x="57" y="61"/>
                    <a:pt x="52" y="65"/>
                    <a:pt x="48" y="69"/>
                  </a:cubicBezTo>
                  <a:cubicBezTo>
                    <a:pt x="45" y="72"/>
                    <a:pt x="46" y="77"/>
                    <a:pt x="49" y="79"/>
                  </a:cubicBezTo>
                  <a:cubicBezTo>
                    <a:pt x="53" y="82"/>
                    <a:pt x="57" y="84"/>
                    <a:pt x="60" y="86"/>
                  </a:cubicBezTo>
                  <a:cubicBezTo>
                    <a:pt x="64" y="89"/>
                    <a:pt x="70" y="92"/>
                    <a:pt x="74" y="94"/>
                  </a:cubicBezTo>
                  <a:cubicBezTo>
                    <a:pt x="75" y="94"/>
                    <a:pt x="75" y="94"/>
                    <a:pt x="76" y="95"/>
                  </a:cubicBezTo>
                  <a:cubicBezTo>
                    <a:pt x="80" y="96"/>
                    <a:pt x="83" y="101"/>
                    <a:pt x="83" y="105"/>
                  </a:cubicBezTo>
                  <a:cubicBezTo>
                    <a:pt x="82" y="108"/>
                    <a:pt x="80" y="112"/>
                    <a:pt x="78" y="112"/>
                  </a:cubicBezTo>
                  <a:cubicBezTo>
                    <a:pt x="76" y="112"/>
                    <a:pt x="72" y="116"/>
                    <a:pt x="70" y="120"/>
                  </a:cubicBezTo>
                  <a:cubicBezTo>
                    <a:pt x="70" y="120"/>
                    <a:pt x="70" y="121"/>
                    <a:pt x="69" y="121"/>
                  </a:cubicBezTo>
                  <a:cubicBezTo>
                    <a:pt x="67" y="125"/>
                    <a:pt x="63" y="131"/>
                    <a:pt x="61" y="133"/>
                  </a:cubicBezTo>
                  <a:cubicBezTo>
                    <a:pt x="59" y="136"/>
                    <a:pt x="59" y="139"/>
                    <a:pt x="60" y="141"/>
                  </a:cubicBezTo>
                  <a:cubicBezTo>
                    <a:pt x="62" y="142"/>
                    <a:pt x="63" y="146"/>
                    <a:pt x="63" y="148"/>
                  </a:cubicBezTo>
                  <a:cubicBezTo>
                    <a:pt x="63" y="150"/>
                    <a:pt x="60" y="151"/>
                    <a:pt x="57" y="149"/>
                  </a:cubicBezTo>
                  <a:cubicBezTo>
                    <a:pt x="56" y="149"/>
                    <a:pt x="56" y="149"/>
                    <a:pt x="55" y="149"/>
                  </a:cubicBezTo>
                  <a:cubicBezTo>
                    <a:pt x="52" y="148"/>
                    <a:pt x="50" y="143"/>
                    <a:pt x="50" y="138"/>
                  </a:cubicBezTo>
                  <a:cubicBezTo>
                    <a:pt x="50" y="135"/>
                    <a:pt x="50" y="132"/>
                    <a:pt x="50" y="128"/>
                  </a:cubicBezTo>
                  <a:cubicBezTo>
                    <a:pt x="51" y="124"/>
                    <a:pt x="49" y="119"/>
                    <a:pt x="47" y="118"/>
                  </a:cubicBezTo>
                  <a:cubicBezTo>
                    <a:pt x="45" y="116"/>
                    <a:pt x="41" y="113"/>
                    <a:pt x="39" y="111"/>
                  </a:cubicBezTo>
                  <a:cubicBezTo>
                    <a:pt x="37" y="109"/>
                    <a:pt x="35" y="103"/>
                    <a:pt x="35" y="99"/>
                  </a:cubicBezTo>
                  <a:cubicBezTo>
                    <a:pt x="35" y="94"/>
                    <a:pt x="33" y="89"/>
                    <a:pt x="31" y="87"/>
                  </a:cubicBezTo>
                  <a:cubicBezTo>
                    <a:pt x="29" y="85"/>
                    <a:pt x="27" y="83"/>
                    <a:pt x="27" y="83"/>
                  </a:cubicBezTo>
                  <a:cubicBezTo>
                    <a:pt x="27" y="83"/>
                    <a:pt x="27" y="83"/>
                    <a:pt x="19" y="83"/>
                  </a:cubicBezTo>
                  <a:cubicBezTo>
                    <a:pt x="11" y="83"/>
                    <a:pt x="11" y="75"/>
                    <a:pt x="11" y="75"/>
                  </a:cubicBezTo>
                  <a:cubicBezTo>
                    <a:pt x="11" y="70"/>
                    <a:pt x="13" y="64"/>
                    <a:pt x="14" y="59"/>
                  </a:cubicBezTo>
                  <a:cubicBezTo>
                    <a:pt x="15" y="57"/>
                    <a:pt x="16" y="54"/>
                    <a:pt x="17" y="51"/>
                  </a:cubicBezTo>
                  <a:cubicBezTo>
                    <a:pt x="19" y="47"/>
                    <a:pt x="17" y="45"/>
                    <a:pt x="13" y="46"/>
                  </a:cubicBezTo>
                  <a:cubicBezTo>
                    <a:pt x="12" y="47"/>
                    <a:pt x="11" y="47"/>
                    <a:pt x="10" y="48"/>
                  </a:cubicBezTo>
                  <a:cubicBezTo>
                    <a:pt x="4" y="60"/>
                    <a:pt x="0" y="73"/>
                    <a:pt x="0" y="87"/>
                  </a:cubicBezTo>
                  <a:cubicBezTo>
                    <a:pt x="0" y="135"/>
                    <a:pt x="39" y="174"/>
                    <a:pt x="87" y="174"/>
                  </a:cubicBezTo>
                  <a:cubicBezTo>
                    <a:pt x="135" y="174"/>
                    <a:pt x="173" y="136"/>
                    <a:pt x="174" y="89"/>
                  </a:cubicBezTo>
                  <a:cubicBezTo>
                    <a:pt x="172" y="91"/>
                    <a:pt x="169" y="92"/>
                    <a:pt x="167" y="92"/>
                  </a:cubicBezTo>
                  <a:close/>
                  <a:moveTo>
                    <a:pt x="73" y="53"/>
                  </a:moveTo>
                  <a:cubicBezTo>
                    <a:pt x="72" y="55"/>
                    <a:pt x="70" y="52"/>
                    <a:pt x="69" y="49"/>
                  </a:cubicBezTo>
                  <a:cubicBezTo>
                    <a:pt x="69" y="47"/>
                    <a:pt x="69" y="44"/>
                    <a:pt x="69" y="42"/>
                  </a:cubicBezTo>
                  <a:cubicBezTo>
                    <a:pt x="69" y="39"/>
                    <a:pt x="74" y="34"/>
                    <a:pt x="77" y="34"/>
                  </a:cubicBezTo>
                  <a:cubicBezTo>
                    <a:pt x="80" y="34"/>
                    <a:pt x="82" y="34"/>
                    <a:pt x="85" y="34"/>
                  </a:cubicBezTo>
                  <a:cubicBezTo>
                    <a:pt x="88" y="34"/>
                    <a:pt x="92" y="37"/>
                    <a:pt x="92" y="38"/>
                  </a:cubicBezTo>
                  <a:cubicBezTo>
                    <a:pt x="92" y="40"/>
                    <a:pt x="89" y="43"/>
                    <a:pt x="85" y="45"/>
                  </a:cubicBezTo>
                  <a:cubicBezTo>
                    <a:pt x="85" y="45"/>
                    <a:pt x="84" y="46"/>
                    <a:pt x="83" y="46"/>
                  </a:cubicBezTo>
                  <a:cubicBezTo>
                    <a:pt x="79" y="48"/>
                    <a:pt x="75" y="51"/>
                    <a:pt x="73" y="53"/>
                  </a:cubicBezTo>
                  <a:close/>
                </a:path>
              </a:pathLst>
            </a:custGeom>
            <a:grpFill/>
            <a:ln w="9525">
              <a:noFill/>
              <a:round/>
              <a:headEnd/>
              <a:tailEnd/>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grpSp>
      <p:grpSp>
        <p:nvGrpSpPr>
          <p:cNvPr id="52" name="Group 62"/>
          <p:cNvGrpSpPr/>
          <p:nvPr/>
        </p:nvGrpSpPr>
        <p:grpSpPr>
          <a:xfrm>
            <a:off x="5733919" y="5186677"/>
            <a:ext cx="788028" cy="580218"/>
            <a:chOff x="7949727" y="4722004"/>
            <a:chExt cx="637883" cy="469668"/>
          </a:xfrm>
          <a:gradFill>
            <a:gsLst>
              <a:gs pos="0">
                <a:srgbClr val="CDA23D"/>
              </a:gs>
              <a:gs pos="55000">
                <a:srgbClr val="E1B64A"/>
              </a:gs>
              <a:gs pos="100000">
                <a:srgbClr val="F7E880">
                  <a:lumMod val="99000"/>
                </a:srgbClr>
              </a:gs>
            </a:gsLst>
            <a:lin ang="2700000" scaled="1"/>
          </a:gradFill>
        </p:grpSpPr>
        <p:sp>
          <p:nvSpPr>
            <p:cNvPr id="69" name="ïşḻïďê-Freeform: Shape 40"/>
            <p:cNvSpPr>
              <a:spLocks/>
            </p:cNvSpPr>
            <p:nvPr/>
          </p:nvSpPr>
          <p:spPr bwMode="auto">
            <a:xfrm>
              <a:off x="7976375" y="4722004"/>
              <a:ext cx="566266" cy="406379"/>
            </a:xfrm>
            <a:custGeom>
              <a:avLst/>
              <a:gdLst/>
              <a:ahLst/>
              <a:cxnLst>
                <a:cxn ang="0">
                  <a:pos x="216" y="13"/>
                </a:cxn>
                <a:cxn ang="0">
                  <a:pos x="203" y="0"/>
                </a:cxn>
                <a:cxn ang="0">
                  <a:pos x="13" y="0"/>
                </a:cxn>
                <a:cxn ang="0">
                  <a:pos x="0" y="13"/>
                </a:cxn>
                <a:cxn ang="0">
                  <a:pos x="0" y="143"/>
                </a:cxn>
                <a:cxn ang="0">
                  <a:pos x="13" y="155"/>
                </a:cxn>
                <a:cxn ang="0">
                  <a:pos x="203" y="155"/>
                </a:cxn>
                <a:cxn ang="0">
                  <a:pos x="216" y="143"/>
                </a:cxn>
                <a:cxn ang="0">
                  <a:pos x="216" y="13"/>
                </a:cxn>
                <a:cxn ang="0">
                  <a:pos x="206" y="138"/>
                </a:cxn>
                <a:cxn ang="0">
                  <a:pos x="14" y="138"/>
                </a:cxn>
                <a:cxn ang="0">
                  <a:pos x="14" y="13"/>
                </a:cxn>
                <a:cxn ang="0">
                  <a:pos x="206" y="13"/>
                </a:cxn>
                <a:cxn ang="0">
                  <a:pos x="206" y="138"/>
                </a:cxn>
              </a:cxnLst>
              <a:rect l="0" t="0" r="r" b="b"/>
              <a:pathLst>
                <a:path w="216" h="155">
                  <a:moveTo>
                    <a:pt x="216" y="13"/>
                  </a:moveTo>
                  <a:cubicBezTo>
                    <a:pt x="216" y="6"/>
                    <a:pt x="210" y="0"/>
                    <a:pt x="203" y="0"/>
                  </a:cubicBezTo>
                  <a:cubicBezTo>
                    <a:pt x="13" y="0"/>
                    <a:pt x="13" y="0"/>
                    <a:pt x="13" y="0"/>
                  </a:cubicBezTo>
                  <a:cubicBezTo>
                    <a:pt x="6" y="0"/>
                    <a:pt x="0" y="6"/>
                    <a:pt x="0" y="13"/>
                  </a:cubicBezTo>
                  <a:cubicBezTo>
                    <a:pt x="0" y="143"/>
                    <a:pt x="0" y="143"/>
                    <a:pt x="0" y="143"/>
                  </a:cubicBezTo>
                  <a:cubicBezTo>
                    <a:pt x="0" y="150"/>
                    <a:pt x="6" y="155"/>
                    <a:pt x="13" y="155"/>
                  </a:cubicBezTo>
                  <a:cubicBezTo>
                    <a:pt x="203" y="155"/>
                    <a:pt x="203" y="155"/>
                    <a:pt x="203" y="155"/>
                  </a:cubicBezTo>
                  <a:cubicBezTo>
                    <a:pt x="210" y="155"/>
                    <a:pt x="216" y="150"/>
                    <a:pt x="216" y="143"/>
                  </a:cubicBezTo>
                  <a:lnTo>
                    <a:pt x="216" y="13"/>
                  </a:lnTo>
                  <a:close/>
                  <a:moveTo>
                    <a:pt x="206" y="138"/>
                  </a:moveTo>
                  <a:cubicBezTo>
                    <a:pt x="14" y="138"/>
                    <a:pt x="14" y="138"/>
                    <a:pt x="14" y="138"/>
                  </a:cubicBezTo>
                  <a:cubicBezTo>
                    <a:pt x="14" y="13"/>
                    <a:pt x="14" y="13"/>
                    <a:pt x="14" y="13"/>
                  </a:cubicBezTo>
                  <a:cubicBezTo>
                    <a:pt x="206" y="13"/>
                    <a:pt x="206" y="13"/>
                    <a:pt x="206" y="13"/>
                  </a:cubicBezTo>
                  <a:lnTo>
                    <a:pt x="206" y="138"/>
                  </a:lnTo>
                  <a:close/>
                </a:path>
              </a:pathLst>
            </a:custGeom>
            <a:grpFill/>
            <a:ln w="9525">
              <a:noFill/>
              <a:round/>
              <a:headEnd/>
              <a:tailEnd/>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70" name="ïşḻïďê-Freeform: Shape 41"/>
            <p:cNvSpPr>
              <a:spLocks/>
            </p:cNvSpPr>
            <p:nvPr/>
          </p:nvSpPr>
          <p:spPr bwMode="auto">
            <a:xfrm>
              <a:off x="7949727" y="5136711"/>
              <a:ext cx="631220" cy="44968"/>
            </a:xfrm>
            <a:custGeom>
              <a:avLst/>
              <a:gdLst/>
              <a:ahLst/>
              <a:cxnLst>
                <a:cxn ang="0">
                  <a:pos x="152" y="0"/>
                </a:cxn>
                <a:cxn ang="0">
                  <a:pos x="139" y="7"/>
                </a:cxn>
                <a:cxn ang="0">
                  <a:pos x="101" y="7"/>
                </a:cxn>
                <a:cxn ang="0">
                  <a:pos x="89" y="0"/>
                </a:cxn>
                <a:cxn ang="0">
                  <a:pos x="0" y="0"/>
                </a:cxn>
                <a:cxn ang="0">
                  <a:pos x="25" y="17"/>
                </a:cxn>
                <a:cxn ang="0">
                  <a:pos x="215" y="17"/>
                </a:cxn>
                <a:cxn ang="0">
                  <a:pos x="240" y="0"/>
                </a:cxn>
                <a:cxn ang="0">
                  <a:pos x="152" y="0"/>
                </a:cxn>
              </a:cxnLst>
              <a:rect l="0" t="0" r="r" b="b"/>
              <a:pathLst>
                <a:path w="240" h="17">
                  <a:moveTo>
                    <a:pt x="152" y="0"/>
                  </a:moveTo>
                  <a:cubicBezTo>
                    <a:pt x="152" y="0"/>
                    <a:pt x="152" y="7"/>
                    <a:pt x="139" y="7"/>
                  </a:cubicBezTo>
                  <a:cubicBezTo>
                    <a:pt x="126" y="7"/>
                    <a:pt x="114" y="7"/>
                    <a:pt x="101" y="7"/>
                  </a:cubicBezTo>
                  <a:cubicBezTo>
                    <a:pt x="89" y="7"/>
                    <a:pt x="89" y="0"/>
                    <a:pt x="89" y="0"/>
                  </a:cubicBezTo>
                  <a:cubicBezTo>
                    <a:pt x="0" y="0"/>
                    <a:pt x="0" y="0"/>
                    <a:pt x="0" y="0"/>
                  </a:cubicBezTo>
                  <a:cubicBezTo>
                    <a:pt x="0" y="0"/>
                    <a:pt x="0" y="17"/>
                    <a:pt x="25" y="17"/>
                  </a:cubicBezTo>
                  <a:cubicBezTo>
                    <a:pt x="51" y="17"/>
                    <a:pt x="190" y="17"/>
                    <a:pt x="215" y="17"/>
                  </a:cubicBezTo>
                  <a:cubicBezTo>
                    <a:pt x="240" y="17"/>
                    <a:pt x="240" y="0"/>
                    <a:pt x="240" y="0"/>
                  </a:cubicBezTo>
                  <a:lnTo>
                    <a:pt x="152" y="0"/>
                  </a:lnTo>
                  <a:close/>
                </a:path>
              </a:pathLst>
            </a:custGeom>
            <a:grpFill/>
            <a:ln w="9525">
              <a:noFill/>
              <a:round/>
              <a:headEnd/>
              <a:tailEnd/>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71" name="ïşḻïďê-Freeform: Shape 42"/>
            <p:cNvSpPr>
              <a:spLocks/>
            </p:cNvSpPr>
            <p:nvPr/>
          </p:nvSpPr>
          <p:spPr bwMode="auto">
            <a:xfrm>
              <a:off x="7986368" y="4722004"/>
              <a:ext cx="567932" cy="406379"/>
            </a:xfrm>
            <a:custGeom>
              <a:avLst/>
              <a:gdLst/>
              <a:ahLst/>
              <a:cxnLst>
                <a:cxn ang="0">
                  <a:pos x="216" y="13"/>
                </a:cxn>
                <a:cxn ang="0">
                  <a:pos x="203" y="0"/>
                </a:cxn>
                <a:cxn ang="0">
                  <a:pos x="13" y="0"/>
                </a:cxn>
                <a:cxn ang="0">
                  <a:pos x="0" y="13"/>
                </a:cxn>
                <a:cxn ang="0">
                  <a:pos x="0" y="143"/>
                </a:cxn>
                <a:cxn ang="0">
                  <a:pos x="13" y="155"/>
                </a:cxn>
                <a:cxn ang="0">
                  <a:pos x="203" y="155"/>
                </a:cxn>
                <a:cxn ang="0">
                  <a:pos x="216" y="143"/>
                </a:cxn>
                <a:cxn ang="0">
                  <a:pos x="216" y="13"/>
                </a:cxn>
                <a:cxn ang="0">
                  <a:pos x="205" y="142"/>
                </a:cxn>
                <a:cxn ang="0">
                  <a:pos x="13" y="142"/>
                </a:cxn>
                <a:cxn ang="0">
                  <a:pos x="13" y="17"/>
                </a:cxn>
                <a:cxn ang="0">
                  <a:pos x="205" y="17"/>
                </a:cxn>
                <a:cxn ang="0">
                  <a:pos x="205" y="142"/>
                </a:cxn>
              </a:cxnLst>
              <a:rect l="0" t="0" r="r" b="b"/>
              <a:pathLst>
                <a:path w="216" h="155">
                  <a:moveTo>
                    <a:pt x="216" y="13"/>
                  </a:moveTo>
                  <a:cubicBezTo>
                    <a:pt x="216" y="6"/>
                    <a:pt x="210" y="0"/>
                    <a:pt x="203" y="0"/>
                  </a:cubicBezTo>
                  <a:cubicBezTo>
                    <a:pt x="13" y="0"/>
                    <a:pt x="13" y="0"/>
                    <a:pt x="13" y="0"/>
                  </a:cubicBezTo>
                  <a:cubicBezTo>
                    <a:pt x="5" y="0"/>
                    <a:pt x="0" y="6"/>
                    <a:pt x="0" y="13"/>
                  </a:cubicBezTo>
                  <a:cubicBezTo>
                    <a:pt x="0" y="143"/>
                    <a:pt x="0" y="143"/>
                    <a:pt x="0" y="143"/>
                  </a:cubicBezTo>
                  <a:cubicBezTo>
                    <a:pt x="0" y="150"/>
                    <a:pt x="5" y="155"/>
                    <a:pt x="13" y="155"/>
                  </a:cubicBezTo>
                  <a:cubicBezTo>
                    <a:pt x="203" y="155"/>
                    <a:pt x="203" y="155"/>
                    <a:pt x="203" y="155"/>
                  </a:cubicBezTo>
                  <a:cubicBezTo>
                    <a:pt x="210" y="155"/>
                    <a:pt x="216" y="150"/>
                    <a:pt x="216" y="143"/>
                  </a:cubicBezTo>
                  <a:lnTo>
                    <a:pt x="216" y="13"/>
                  </a:lnTo>
                  <a:close/>
                  <a:moveTo>
                    <a:pt x="205" y="142"/>
                  </a:moveTo>
                  <a:cubicBezTo>
                    <a:pt x="13" y="142"/>
                    <a:pt x="13" y="142"/>
                    <a:pt x="13" y="142"/>
                  </a:cubicBezTo>
                  <a:cubicBezTo>
                    <a:pt x="13" y="17"/>
                    <a:pt x="13" y="17"/>
                    <a:pt x="13" y="17"/>
                  </a:cubicBezTo>
                  <a:cubicBezTo>
                    <a:pt x="205" y="17"/>
                    <a:pt x="205" y="17"/>
                    <a:pt x="205" y="17"/>
                  </a:cubicBezTo>
                  <a:lnTo>
                    <a:pt x="205" y="142"/>
                  </a:lnTo>
                  <a:close/>
                </a:path>
              </a:pathLst>
            </a:custGeom>
            <a:grpFill/>
            <a:ln w="9525">
              <a:noFill/>
              <a:round/>
              <a:headEnd/>
              <a:tailEnd/>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72" name="ïşḻïďê-Freeform: Shape 43"/>
            <p:cNvSpPr>
              <a:spLocks/>
            </p:cNvSpPr>
            <p:nvPr/>
          </p:nvSpPr>
          <p:spPr bwMode="auto">
            <a:xfrm>
              <a:off x="7958055" y="5146704"/>
              <a:ext cx="629555" cy="44968"/>
            </a:xfrm>
            <a:custGeom>
              <a:avLst/>
              <a:gdLst/>
              <a:ahLst/>
              <a:cxnLst>
                <a:cxn ang="0">
                  <a:pos x="151" y="0"/>
                </a:cxn>
                <a:cxn ang="0">
                  <a:pos x="139" y="3"/>
                </a:cxn>
                <a:cxn ang="0">
                  <a:pos x="101" y="3"/>
                </a:cxn>
                <a:cxn ang="0">
                  <a:pos x="88" y="0"/>
                </a:cxn>
                <a:cxn ang="0">
                  <a:pos x="0" y="0"/>
                </a:cxn>
                <a:cxn ang="0">
                  <a:pos x="25" y="17"/>
                </a:cxn>
                <a:cxn ang="0">
                  <a:pos x="215" y="17"/>
                </a:cxn>
                <a:cxn ang="0">
                  <a:pos x="240" y="0"/>
                </a:cxn>
                <a:cxn ang="0">
                  <a:pos x="151" y="0"/>
                </a:cxn>
              </a:cxnLst>
              <a:rect l="0" t="0" r="r" b="b"/>
              <a:pathLst>
                <a:path w="240" h="17">
                  <a:moveTo>
                    <a:pt x="151" y="0"/>
                  </a:moveTo>
                  <a:cubicBezTo>
                    <a:pt x="151" y="0"/>
                    <a:pt x="151" y="3"/>
                    <a:pt x="139" y="3"/>
                  </a:cubicBezTo>
                  <a:cubicBezTo>
                    <a:pt x="126" y="3"/>
                    <a:pt x="114" y="3"/>
                    <a:pt x="101" y="3"/>
                  </a:cubicBezTo>
                  <a:cubicBezTo>
                    <a:pt x="88" y="3"/>
                    <a:pt x="88" y="0"/>
                    <a:pt x="88" y="0"/>
                  </a:cubicBezTo>
                  <a:cubicBezTo>
                    <a:pt x="0" y="0"/>
                    <a:pt x="0" y="0"/>
                    <a:pt x="0" y="0"/>
                  </a:cubicBezTo>
                  <a:cubicBezTo>
                    <a:pt x="0" y="0"/>
                    <a:pt x="0" y="17"/>
                    <a:pt x="25" y="17"/>
                  </a:cubicBezTo>
                  <a:cubicBezTo>
                    <a:pt x="50" y="17"/>
                    <a:pt x="189" y="17"/>
                    <a:pt x="215" y="17"/>
                  </a:cubicBezTo>
                  <a:cubicBezTo>
                    <a:pt x="240" y="17"/>
                    <a:pt x="240" y="0"/>
                    <a:pt x="240" y="0"/>
                  </a:cubicBezTo>
                  <a:lnTo>
                    <a:pt x="151" y="0"/>
                  </a:lnTo>
                  <a:close/>
                </a:path>
              </a:pathLst>
            </a:custGeom>
            <a:grpFill/>
            <a:ln w="9525">
              <a:noFill/>
              <a:round/>
              <a:headEnd/>
              <a:tailEnd/>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73" name="ïşḻïďê-Freeform: Shape 44"/>
            <p:cNvSpPr>
              <a:spLocks/>
            </p:cNvSpPr>
            <p:nvPr/>
          </p:nvSpPr>
          <p:spPr bwMode="auto">
            <a:xfrm>
              <a:off x="7976375" y="4722004"/>
              <a:ext cx="566266" cy="406379"/>
            </a:xfrm>
            <a:custGeom>
              <a:avLst/>
              <a:gdLst/>
              <a:ahLst/>
              <a:cxnLst>
                <a:cxn ang="0">
                  <a:pos x="216" y="13"/>
                </a:cxn>
                <a:cxn ang="0">
                  <a:pos x="203" y="0"/>
                </a:cxn>
                <a:cxn ang="0">
                  <a:pos x="13" y="0"/>
                </a:cxn>
                <a:cxn ang="0">
                  <a:pos x="0" y="13"/>
                </a:cxn>
                <a:cxn ang="0">
                  <a:pos x="0" y="143"/>
                </a:cxn>
                <a:cxn ang="0">
                  <a:pos x="13" y="155"/>
                </a:cxn>
                <a:cxn ang="0">
                  <a:pos x="203" y="155"/>
                </a:cxn>
                <a:cxn ang="0">
                  <a:pos x="216" y="143"/>
                </a:cxn>
                <a:cxn ang="0">
                  <a:pos x="216" y="13"/>
                </a:cxn>
                <a:cxn ang="0">
                  <a:pos x="206" y="138"/>
                </a:cxn>
                <a:cxn ang="0">
                  <a:pos x="14" y="138"/>
                </a:cxn>
                <a:cxn ang="0">
                  <a:pos x="14" y="13"/>
                </a:cxn>
                <a:cxn ang="0">
                  <a:pos x="206" y="13"/>
                </a:cxn>
                <a:cxn ang="0">
                  <a:pos x="206" y="138"/>
                </a:cxn>
              </a:cxnLst>
              <a:rect l="0" t="0" r="r" b="b"/>
              <a:pathLst>
                <a:path w="216" h="155">
                  <a:moveTo>
                    <a:pt x="216" y="13"/>
                  </a:moveTo>
                  <a:cubicBezTo>
                    <a:pt x="216" y="6"/>
                    <a:pt x="210" y="0"/>
                    <a:pt x="203" y="0"/>
                  </a:cubicBezTo>
                  <a:cubicBezTo>
                    <a:pt x="13" y="0"/>
                    <a:pt x="13" y="0"/>
                    <a:pt x="13" y="0"/>
                  </a:cubicBezTo>
                  <a:cubicBezTo>
                    <a:pt x="6" y="0"/>
                    <a:pt x="0" y="6"/>
                    <a:pt x="0" y="13"/>
                  </a:cubicBezTo>
                  <a:cubicBezTo>
                    <a:pt x="0" y="143"/>
                    <a:pt x="0" y="143"/>
                    <a:pt x="0" y="143"/>
                  </a:cubicBezTo>
                  <a:cubicBezTo>
                    <a:pt x="0" y="150"/>
                    <a:pt x="6" y="155"/>
                    <a:pt x="13" y="155"/>
                  </a:cubicBezTo>
                  <a:cubicBezTo>
                    <a:pt x="203" y="155"/>
                    <a:pt x="203" y="155"/>
                    <a:pt x="203" y="155"/>
                  </a:cubicBezTo>
                  <a:cubicBezTo>
                    <a:pt x="210" y="155"/>
                    <a:pt x="216" y="150"/>
                    <a:pt x="216" y="143"/>
                  </a:cubicBezTo>
                  <a:lnTo>
                    <a:pt x="216" y="13"/>
                  </a:lnTo>
                  <a:close/>
                  <a:moveTo>
                    <a:pt x="206" y="138"/>
                  </a:moveTo>
                  <a:cubicBezTo>
                    <a:pt x="14" y="138"/>
                    <a:pt x="14" y="138"/>
                    <a:pt x="14" y="138"/>
                  </a:cubicBezTo>
                  <a:cubicBezTo>
                    <a:pt x="14" y="13"/>
                    <a:pt x="14" y="13"/>
                    <a:pt x="14" y="13"/>
                  </a:cubicBezTo>
                  <a:cubicBezTo>
                    <a:pt x="206" y="13"/>
                    <a:pt x="206" y="13"/>
                    <a:pt x="206" y="13"/>
                  </a:cubicBezTo>
                  <a:lnTo>
                    <a:pt x="206" y="138"/>
                  </a:lnTo>
                  <a:close/>
                </a:path>
              </a:pathLst>
            </a:custGeom>
            <a:grpFill/>
            <a:ln w="9525">
              <a:noFill/>
              <a:round/>
              <a:headEnd/>
              <a:tailEnd/>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74" name="ïşḻïďê-Freeform: Shape 45"/>
            <p:cNvSpPr>
              <a:spLocks/>
            </p:cNvSpPr>
            <p:nvPr/>
          </p:nvSpPr>
          <p:spPr bwMode="auto">
            <a:xfrm>
              <a:off x="7949727" y="5136711"/>
              <a:ext cx="631220" cy="44968"/>
            </a:xfrm>
            <a:custGeom>
              <a:avLst/>
              <a:gdLst/>
              <a:ahLst/>
              <a:cxnLst>
                <a:cxn ang="0">
                  <a:pos x="152" y="0"/>
                </a:cxn>
                <a:cxn ang="0">
                  <a:pos x="139" y="7"/>
                </a:cxn>
                <a:cxn ang="0">
                  <a:pos x="101" y="7"/>
                </a:cxn>
                <a:cxn ang="0">
                  <a:pos x="89" y="0"/>
                </a:cxn>
                <a:cxn ang="0">
                  <a:pos x="0" y="0"/>
                </a:cxn>
                <a:cxn ang="0">
                  <a:pos x="25" y="17"/>
                </a:cxn>
                <a:cxn ang="0">
                  <a:pos x="215" y="17"/>
                </a:cxn>
                <a:cxn ang="0">
                  <a:pos x="240" y="0"/>
                </a:cxn>
                <a:cxn ang="0">
                  <a:pos x="152" y="0"/>
                </a:cxn>
              </a:cxnLst>
              <a:rect l="0" t="0" r="r" b="b"/>
              <a:pathLst>
                <a:path w="240" h="17">
                  <a:moveTo>
                    <a:pt x="152" y="0"/>
                  </a:moveTo>
                  <a:cubicBezTo>
                    <a:pt x="152" y="0"/>
                    <a:pt x="152" y="7"/>
                    <a:pt x="139" y="7"/>
                  </a:cubicBezTo>
                  <a:cubicBezTo>
                    <a:pt x="126" y="7"/>
                    <a:pt x="114" y="7"/>
                    <a:pt x="101" y="7"/>
                  </a:cubicBezTo>
                  <a:cubicBezTo>
                    <a:pt x="89" y="7"/>
                    <a:pt x="89" y="0"/>
                    <a:pt x="89" y="0"/>
                  </a:cubicBezTo>
                  <a:cubicBezTo>
                    <a:pt x="0" y="0"/>
                    <a:pt x="0" y="0"/>
                    <a:pt x="0" y="0"/>
                  </a:cubicBezTo>
                  <a:cubicBezTo>
                    <a:pt x="0" y="0"/>
                    <a:pt x="0" y="17"/>
                    <a:pt x="25" y="17"/>
                  </a:cubicBezTo>
                  <a:cubicBezTo>
                    <a:pt x="51" y="17"/>
                    <a:pt x="190" y="17"/>
                    <a:pt x="215" y="17"/>
                  </a:cubicBezTo>
                  <a:cubicBezTo>
                    <a:pt x="240" y="17"/>
                    <a:pt x="240" y="0"/>
                    <a:pt x="240" y="0"/>
                  </a:cubicBezTo>
                  <a:lnTo>
                    <a:pt x="152" y="0"/>
                  </a:lnTo>
                  <a:close/>
                </a:path>
              </a:pathLst>
            </a:custGeom>
            <a:grpFill/>
            <a:ln w="9525">
              <a:noFill/>
              <a:round/>
              <a:headEnd/>
              <a:tailEnd/>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grpSp>
      <p:sp>
        <p:nvSpPr>
          <p:cNvPr id="53" name="ïşḻïďê-Freeform: Shape 46"/>
          <p:cNvSpPr>
            <a:spLocks/>
          </p:cNvSpPr>
          <p:nvPr/>
        </p:nvSpPr>
        <p:spPr bwMode="auto">
          <a:xfrm>
            <a:off x="4495877" y="4595225"/>
            <a:ext cx="852430" cy="853946"/>
          </a:xfrm>
          <a:custGeom>
            <a:avLst/>
            <a:gdLst/>
            <a:ahLst/>
            <a:cxnLst>
              <a:cxn ang="0">
                <a:pos x="355" y="357"/>
              </a:cxn>
              <a:cxn ang="0">
                <a:pos x="0" y="1"/>
              </a:cxn>
              <a:cxn ang="0">
                <a:pos x="2" y="0"/>
              </a:cxn>
              <a:cxn ang="0">
                <a:pos x="356" y="354"/>
              </a:cxn>
              <a:cxn ang="0">
                <a:pos x="355" y="357"/>
              </a:cxn>
            </a:cxnLst>
            <a:rect l="0" t="0" r="r" b="b"/>
            <a:pathLst>
              <a:path w="356" h="357">
                <a:moveTo>
                  <a:pt x="355" y="357"/>
                </a:moveTo>
                <a:cubicBezTo>
                  <a:pt x="199" y="284"/>
                  <a:pt x="73" y="158"/>
                  <a:pt x="0" y="1"/>
                </a:cubicBezTo>
                <a:cubicBezTo>
                  <a:pt x="2" y="0"/>
                  <a:pt x="2" y="0"/>
                  <a:pt x="2" y="0"/>
                </a:cubicBezTo>
                <a:cubicBezTo>
                  <a:pt x="75" y="156"/>
                  <a:pt x="201" y="282"/>
                  <a:pt x="356" y="354"/>
                </a:cubicBezTo>
                <a:lnTo>
                  <a:pt x="355" y="357"/>
                </a:lnTo>
                <a:close/>
              </a:path>
            </a:pathLst>
          </a:custGeom>
          <a:gradFill>
            <a:gsLst>
              <a:gs pos="0">
                <a:srgbClr val="CDA23D"/>
              </a:gs>
              <a:gs pos="55000">
                <a:srgbClr val="E1B64A"/>
              </a:gs>
              <a:gs pos="100000">
                <a:srgbClr val="F7E880">
                  <a:lumMod val="99000"/>
                </a:srgbClr>
              </a:gs>
            </a:gsLst>
            <a:lin ang="2700000" scaled="1"/>
          </a:gradFill>
          <a:ln w="57150">
            <a:solidFill>
              <a:srgbClr val="E1B64A"/>
            </a:solidFill>
            <a:round/>
            <a:headEnd/>
            <a:tailEnd/>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54" name="ïşḻïďê-Freeform: Shape 47"/>
          <p:cNvSpPr>
            <a:spLocks/>
          </p:cNvSpPr>
          <p:nvPr/>
        </p:nvSpPr>
        <p:spPr bwMode="auto">
          <a:xfrm>
            <a:off x="6822616" y="2268486"/>
            <a:ext cx="853946" cy="852430"/>
          </a:xfrm>
          <a:custGeom>
            <a:avLst/>
            <a:gdLst/>
            <a:ahLst/>
            <a:cxnLst>
              <a:cxn ang="0">
                <a:pos x="354" y="356"/>
              </a:cxn>
              <a:cxn ang="0">
                <a:pos x="0" y="2"/>
              </a:cxn>
              <a:cxn ang="0">
                <a:pos x="1" y="0"/>
              </a:cxn>
              <a:cxn ang="0">
                <a:pos x="357" y="355"/>
              </a:cxn>
              <a:cxn ang="0">
                <a:pos x="354" y="356"/>
              </a:cxn>
            </a:cxnLst>
            <a:rect l="0" t="0" r="r" b="b"/>
            <a:pathLst>
              <a:path w="357" h="356">
                <a:moveTo>
                  <a:pt x="354" y="356"/>
                </a:moveTo>
                <a:cubicBezTo>
                  <a:pt x="282" y="201"/>
                  <a:pt x="156" y="75"/>
                  <a:pt x="0" y="2"/>
                </a:cubicBezTo>
                <a:cubicBezTo>
                  <a:pt x="1" y="0"/>
                  <a:pt x="1" y="0"/>
                  <a:pt x="1" y="0"/>
                </a:cubicBezTo>
                <a:cubicBezTo>
                  <a:pt x="158" y="73"/>
                  <a:pt x="284" y="199"/>
                  <a:pt x="357" y="355"/>
                </a:cubicBezTo>
                <a:lnTo>
                  <a:pt x="354" y="356"/>
                </a:lnTo>
                <a:close/>
              </a:path>
            </a:pathLst>
          </a:custGeom>
          <a:gradFill>
            <a:gsLst>
              <a:gs pos="0">
                <a:srgbClr val="CDA23D"/>
              </a:gs>
              <a:gs pos="55000">
                <a:srgbClr val="E1B64A"/>
              </a:gs>
              <a:gs pos="100000">
                <a:srgbClr val="F7E880">
                  <a:lumMod val="99000"/>
                </a:srgbClr>
              </a:gs>
            </a:gsLst>
            <a:lin ang="2700000" scaled="1"/>
          </a:gradFill>
          <a:ln w="57150">
            <a:solidFill>
              <a:srgbClr val="E1B64A"/>
            </a:solidFill>
            <a:round/>
            <a:headEnd/>
            <a:tailEnd/>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55" name="ïşḻïďê-Freeform: Shape 48"/>
          <p:cNvSpPr>
            <a:spLocks/>
          </p:cNvSpPr>
          <p:nvPr/>
        </p:nvSpPr>
        <p:spPr bwMode="auto">
          <a:xfrm>
            <a:off x="6822616" y="4595225"/>
            <a:ext cx="853946" cy="853946"/>
          </a:xfrm>
          <a:custGeom>
            <a:avLst/>
            <a:gdLst/>
            <a:ahLst/>
            <a:cxnLst>
              <a:cxn ang="0">
                <a:pos x="1" y="357"/>
              </a:cxn>
              <a:cxn ang="0">
                <a:pos x="0" y="354"/>
              </a:cxn>
              <a:cxn ang="0">
                <a:pos x="354" y="0"/>
              </a:cxn>
              <a:cxn ang="0">
                <a:pos x="357" y="1"/>
              </a:cxn>
              <a:cxn ang="0">
                <a:pos x="1" y="357"/>
              </a:cxn>
            </a:cxnLst>
            <a:rect l="0" t="0" r="r" b="b"/>
            <a:pathLst>
              <a:path w="357" h="357">
                <a:moveTo>
                  <a:pt x="1" y="357"/>
                </a:moveTo>
                <a:cubicBezTo>
                  <a:pt x="0" y="354"/>
                  <a:pt x="0" y="354"/>
                  <a:pt x="0" y="354"/>
                </a:cubicBezTo>
                <a:cubicBezTo>
                  <a:pt x="156" y="282"/>
                  <a:pt x="282" y="156"/>
                  <a:pt x="354" y="0"/>
                </a:cubicBezTo>
                <a:cubicBezTo>
                  <a:pt x="357" y="1"/>
                  <a:pt x="357" y="1"/>
                  <a:pt x="357" y="1"/>
                </a:cubicBezTo>
                <a:cubicBezTo>
                  <a:pt x="284" y="158"/>
                  <a:pt x="158" y="284"/>
                  <a:pt x="1" y="357"/>
                </a:cubicBezTo>
                <a:close/>
              </a:path>
            </a:pathLst>
          </a:custGeom>
          <a:gradFill>
            <a:gsLst>
              <a:gs pos="0">
                <a:srgbClr val="CDA23D"/>
              </a:gs>
              <a:gs pos="55000">
                <a:srgbClr val="E1B64A"/>
              </a:gs>
              <a:gs pos="100000">
                <a:srgbClr val="F7E880">
                  <a:lumMod val="99000"/>
                </a:srgbClr>
              </a:gs>
            </a:gsLst>
            <a:lin ang="2700000" scaled="1"/>
          </a:gradFill>
          <a:ln w="57150">
            <a:solidFill>
              <a:srgbClr val="E1B64A"/>
            </a:solidFill>
            <a:round/>
            <a:headEnd/>
            <a:tailEnd/>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56" name="ïşḻïďê-Freeform: Shape 52"/>
          <p:cNvSpPr>
            <a:spLocks/>
          </p:cNvSpPr>
          <p:nvPr/>
        </p:nvSpPr>
        <p:spPr bwMode="auto">
          <a:xfrm>
            <a:off x="4536831" y="2309439"/>
            <a:ext cx="831195" cy="831195"/>
          </a:xfrm>
          <a:custGeom>
            <a:avLst/>
            <a:gdLst/>
            <a:ahLst/>
            <a:cxnLst>
              <a:cxn ang="0">
                <a:pos x="2" y="347"/>
              </a:cxn>
              <a:cxn ang="0">
                <a:pos x="0" y="346"/>
              </a:cxn>
              <a:cxn ang="0">
                <a:pos x="346" y="0"/>
              </a:cxn>
              <a:cxn ang="0">
                <a:pos x="347" y="2"/>
              </a:cxn>
              <a:cxn ang="0">
                <a:pos x="2" y="347"/>
              </a:cxn>
            </a:cxnLst>
            <a:rect l="0" t="0" r="r" b="b"/>
            <a:pathLst>
              <a:path w="347" h="347">
                <a:moveTo>
                  <a:pt x="2" y="347"/>
                </a:moveTo>
                <a:cubicBezTo>
                  <a:pt x="0" y="346"/>
                  <a:pt x="0" y="346"/>
                  <a:pt x="0" y="346"/>
                </a:cubicBezTo>
                <a:cubicBezTo>
                  <a:pt x="71" y="194"/>
                  <a:pt x="194" y="71"/>
                  <a:pt x="346" y="0"/>
                </a:cubicBezTo>
                <a:cubicBezTo>
                  <a:pt x="347" y="2"/>
                  <a:pt x="347" y="2"/>
                  <a:pt x="347" y="2"/>
                </a:cubicBezTo>
                <a:cubicBezTo>
                  <a:pt x="196" y="73"/>
                  <a:pt x="73" y="195"/>
                  <a:pt x="2" y="347"/>
                </a:cubicBezTo>
                <a:close/>
              </a:path>
            </a:pathLst>
          </a:custGeom>
          <a:gradFill>
            <a:gsLst>
              <a:gs pos="0">
                <a:srgbClr val="CDA23D"/>
              </a:gs>
              <a:gs pos="55000">
                <a:srgbClr val="E1B64A"/>
              </a:gs>
              <a:gs pos="100000">
                <a:srgbClr val="F7E880">
                  <a:lumMod val="99000"/>
                </a:srgbClr>
              </a:gs>
            </a:gsLst>
            <a:lin ang="2700000" scaled="1"/>
          </a:gradFill>
          <a:ln w="57150">
            <a:solidFill>
              <a:srgbClr val="E1B64A"/>
            </a:solidFill>
            <a:round/>
            <a:headEnd/>
            <a:tailEnd/>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20" name="ïşḻïďê-Rectangle: Rounded Corners 61"/>
          <p:cNvSpPr/>
          <p:nvPr/>
        </p:nvSpPr>
        <p:spPr>
          <a:xfrm>
            <a:off x="8103709" y="1477819"/>
            <a:ext cx="2889468" cy="5042920"/>
          </a:xfrm>
          <a:prstGeom prst="roundRect">
            <a:avLst>
              <a:gd name="adj" fmla="val 5186"/>
            </a:avLst>
          </a:prstGeom>
          <a:noFill/>
          <a:ln w="9525">
            <a:solidFill>
              <a:srgbClr val="E1B64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8" name="íślíḋè-Rectangle: Rounded Corners 96"/>
          <p:cNvSpPr/>
          <p:nvPr/>
        </p:nvSpPr>
        <p:spPr>
          <a:xfrm>
            <a:off x="1207977" y="1355873"/>
            <a:ext cx="2889468" cy="5076808"/>
          </a:xfrm>
          <a:prstGeom prst="roundRect">
            <a:avLst>
              <a:gd name="adj" fmla="val 5186"/>
            </a:avLst>
          </a:prstGeom>
          <a:noFill/>
          <a:ln w="9525">
            <a:solidFill>
              <a:srgbClr val="E1B64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89" name="矩形 88"/>
          <p:cNvSpPr/>
          <p:nvPr/>
        </p:nvSpPr>
        <p:spPr>
          <a:xfrm>
            <a:off x="1297987" y="1873107"/>
            <a:ext cx="2746724" cy="4081117"/>
          </a:xfrm>
          <a:prstGeom prst="rect">
            <a:avLst/>
          </a:prstGeom>
        </p:spPr>
        <p:txBody>
          <a:bodyPr wrap="square">
            <a:spAutoFit/>
            <a:scene3d>
              <a:camera prst="orthographicFront"/>
              <a:lightRig rig="threePt" dir="t"/>
            </a:scene3d>
            <a:sp3d contourW="12700"/>
          </a:bodyPr>
          <a:lstStyle/>
          <a:p>
            <a:pPr algn="ctr" rtl="1">
              <a:lnSpc>
                <a:spcPct val="120000"/>
              </a:lnSpc>
            </a:pPr>
            <a:r>
              <a:rPr lang="fa-IR" altLang="zh-CN" sz="24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2  Zar" panose="00000400000000000000" pitchFamily="2" charset="-78"/>
              </a:rPr>
              <a:t>این الگو به پژوهشگران اجازه می‌دهد تا با انعطاف بیشتر، رویکردهای متنوع را ترکیب کرده و از مطلق‌گرایی فاصله بگیرند. تفکر بینابینی، نقطه تلاقی نظریه انتقاد، روش‌های تجربی و تحلیل اجتماعی در حسابداری است.</a:t>
            </a:r>
          </a:p>
        </p:txBody>
      </p:sp>
      <p:sp>
        <p:nvSpPr>
          <p:cNvPr id="95" name="矩形 94"/>
          <p:cNvSpPr/>
          <p:nvPr/>
        </p:nvSpPr>
        <p:spPr>
          <a:xfrm>
            <a:off x="8171310" y="1754461"/>
            <a:ext cx="2746724" cy="4819781"/>
          </a:xfrm>
          <a:prstGeom prst="rect">
            <a:avLst/>
          </a:prstGeom>
        </p:spPr>
        <p:txBody>
          <a:bodyPr wrap="square">
            <a:spAutoFit/>
            <a:scene3d>
              <a:camera prst="orthographicFront"/>
              <a:lightRig rig="threePt" dir="t"/>
            </a:scene3d>
            <a:sp3d contourW="12700"/>
          </a:bodyPr>
          <a:lstStyle/>
          <a:p>
            <a:pPr algn="ctr" rtl="1">
              <a:lnSpc>
                <a:spcPct val="120000"/>
              </a:lnSpc>
            </a:pPr>
            <a:r>
              <a:rPr lang="fa-IR" altLang="zh-CN" sz="3200" dirty="0">
                <a:gradFill>
                  <a:gsLst>
                    <a:gs pos="0">
                      <a:srgbClr val="CDA23D"/>
                    </a:gs>
                    <a:gs pos="55000">
                      <a:srgbClr val="E1B64A"/>
                    </a:gs>
                    <a:gs pos="100000">
                      <a:srgbClr val="F7E880">
                        <a:lumMod val="99000"/>
                      </a:srgbClr>
                    </a:gs>
                  </a:gsLst>
                  <a:lin ang="2700000" scaled="1"/>
                </a:gradFill>
                <a:latin typeface="Vazir" panose="020B0603030804020204" pitchFamily="34" charset="-78"/>
                <a:cs typeface="2  Zar" panose="00000400000000000000" pitchFamily="2" charset="-78"/>
              </a:rPr>
              <a:t> لافلین با نقد این الگو، پیشنهاد داد که به‌جای دو بعد، از یک الگوی سه‌بعدی استفاده شود که شامل «نظریه»، «روش‌شناسی» و «تغییر» باشد.</a:t>
            </a:r>
          </a:p>
        </p:txBody>
      </p:sp>
      <p:pic>
        <p:nvPicPr>
          <p:cNvPr id="101" name="图片占位符 100"/>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a:stretch>
            <a:fillRect/>
          </a:stretch>
        </p:blipFill>
        <p:spPr/>
      </p:pic>
      <p:sp>
        <p:nvSpPr>
          <p:cNvPr id="60" name="矩形 59"/>
          <p:cNvSpPr/>
          <p:nvPr/>
        </p:nvSpPr>
        <p:spPr>
          <a:xfrm>
            <a:off x="1745674" y="425319"/>
            <a:ext cx="6689090" cy="646331"/>
          </a:xfrm>
          <a:prstGeom prst="rect">
            <a:avLst/>
          </a:prstGeom>
        </p:spPr>
        <p:txBody>
          <a:bodyPr wrap="square">
            <a:spAutoFit/>
            <a:scene3d>
              <a:camera prst="orthographicFront"/>
              <a:lightRig rig="threePt" dir="t"/>
            </a:scene3d>
            <a:sp3d contourW="12700"/>
          </a:bodyPr>
          <a:lstStyle/>
          <a:p>
            <a:pPr algn="ctr"/>
            <a:r>
              <a:rPr lang="fa-IR" altLang="zh-CN" sz="3600" b="1" dirty="0">
                <a:gradFill>
                  <a:gsLst>
                    <a:gs pos="0">
                      <a:srgbClr val="CDA23D"/>
                    </a:gs>
                    <a:gs pos="55000">
                      <a:srgbClr val="E1B64A"/>
                    </a:gs>
                    <a:gs pos="100000">
                      <a:srgbClr val="F7E880">
                        <a:lumMod val="99000"/>
                      </a:srgbClr>
                    </a:gs>
                  </a:gsLst>
                  <a:lin ang="2700000" scaled="1"/>
                </a:gradFill>
                <a:cs typeface="B Titr" panose="00000700000000000000" pitchFamily="2" charset="-78"/>
              </a:rPr>
              <a:t>الگوی تفکر بینابینی لافلین </a:t>
            </a:r>
          </a:p>
        </p:txBody>
      </p:sp>
      <p:cxnSp>
        <p:nvCxnSpPr>
          <p:cNvPr id="61" name="直接连接符 60"/>
          <p:cNvCxnSpPr>
            <a:cxnSpLocks/>
          </p:cNvCxnSpPr>
          <p:nvPr/>
        </p:nvCxnSpPr>
        <p:spPr>
          <a:xfrm>
            <a:off x="3045125" y="1071650"/>
            <a:ext cx="4300005" cy="0"/>
          </a:xfrm>
          <a:prstGeom prst="line">
            <a:avLst/>
          </a:prstGeom>
          <a:ln>
            <a:solidFill>
              <a:srgbClr val="E1B64A"/>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66124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A0B5F-DE74-3452-E785-C0D70E905ED1}"/>
            </a:ext>
          </a:extLst>
        </p:cNvPr>
        <p:cNvGrpSpPr/>
        <p:nvPr/>
      </p:nvGrpSpPr>
      <p:grpSpPr>
        <a:xfrm>
          <a:off x="0" y="0"/>
          <a:ext cx="0" cy="0"/>
          <a:chOff x="0" y="0"/>
          <a:chExt cx="0" cy="0"/>
        </a:xfrm>
      </p:grpSpPr>
      <p:sp>
        <p:nvSpPr>
          <p:cNvPr id="20" name="文本框 19">
            <a:extLst>
              <a:ext uri="{FF2B5EF4-FFF2-40B4-BE49-F238E27FC236}">
                <a16:creationId xmlns:a16="http://schemas.microsoft.com/office/drawing/2014/main" id="{B4722248-DAAC-A301-BAD5-0834A3106F91}"/>
              </a:ext>
            </a:extLst>
          </p:cNvPr>
          <p:cNvSpPr txBox="1"/>
          <p:nvPr/>
        </p:nvSpPr>
        <p:spPr>
          <a:xfrm>
            <a:off x="711200" y="1248229"/>
            <a:ext cx="10980189" cy="4616648"/>
          </a:xfrm>
          <a:prstGeom prst="rect">
            <a:avLst/>
          </a:prstGeom>
          <a:noFill/>
        </p:spPr>
        <p:txBody>
          <a:bodyPr wrap="square" rtlCol="0">
            <a:spAutoFit/>
            <a:scene3d>
              <a:camera prst="orthographicFront"/>
              <a:lightRig rig="threePt" dir="t"/>
            </a:scene3d>
            <a:sp3d contourW="12700"/>
          </a:bodyPr>
          <a:lstStyle/>
          <a:p>
            <a:pPr algn="justLow" rtl="1">
              <a:lnSpc>
                <a:spcPct val="150000"/>
              </a:lnSpc>
              <a:spcBef>
                <a:spcPts val="0"/>
              </a:spcBef>
              <a:buFontTx/>
              <a:buNone/>
              <a:defRPr/>
            </a:pPr>
            <a:r>
              <a:rPr lang="fa-IR" sz="2800">
                <a:solidFill>
                  <a:schemeClr val="bg1"/>
                </a:solidFill>
                <a:latin typeface="Vazir" panose="020B0603030804020204" pitchFamily="34" charset="-78"/>
                <a:cs typeface="B Zar" panose="00000400000000000000" pitchFamily="2" charset="-78"/>
              </a:rPr>
              <a:t>در بعد «نظریه»، پژوهشگر با طیفی مواجه است: در یک سوی طیف، سطح بالایی از نظریه‌پردازی قرار دارد که نشان‌دهنده قابلیت درک و تعمیم موضوع پژوهش است و پژوهشگر باید به نظریه‌های موجود اندکی بیفزاید. در سوی دیگر، سطح پایینی از نظریه‌پردازی قرار دارد که نشان‌دهنده پیچیدگی، ذهنی بودن و غیرقابل تعمیم بودن موضوع است؛ در این حالت، هر پژوهش یک مطالعه مستقل تلقی می‌شود و نمی‌توان آن را در چارچوب نظریه‌های قبلی تحلیل کرد.</a:t>
            </a:r>
          </a:p>
          <a:p>
            <a:pPr algn="justLow" rtl="1">
              <a:lnSpc>
                <a:spcPct val="150000"/>
              </a:lnSpc>
              <a:spcBef>
                <a:spcPts val="0"/>
              </a:spcBef>
              <a:buFontTx/>
              <a:buNone/>
              <a:defRPr/>
            </a:pPr>
            <a:r>
              <a:rPr lang="fa-IR" sz="2800">
                <a:solidFill>
                  <a:schemeClr val="bg1"/>
                </a:solidFill>
                <a:latin typeface="Vazir" panose="020B0603030804020204" pitchFamily="34" charset="-78"/>
                <a:cs typeface="B Zar" panose="00000400000000000000" pitchFamily="2" charset="-78"/>
              </a:rPr>
              <a:t>این نگاه طیفی، پژوهشگر را از مطلق‌گرایی خارج می‌کند و به او اجازه می‌دهد تا با انعطاف، جایگاه خود را در مسیر پژوهش مشخص کند.</a:t>
            </a:r>
          </a:p>
        </p:txBody>
      </p:sp>
      <p:sp>
        <p:nvSpPr>
          <p:cNvPr id="29" name="矩形 28">
            <a:extLst>
              <a:ext uri="{FF2B5EF4-FFF2-40B4-BE49-F238E27FC236}">
                <a16:creationId xmlns:a16="http://schemas.microsoft.com/office/drawing/2014/main" id="{7CB5550D-E5C8-55D0-AC37-62223ACAA6AB}"/>
              </a:ext>
            </a:extLst>
          </p:cNvPr>
          <p:cNvSpPr/>
          <p:nvPr/>
        </p:nvSpPr>
        <p:spPr>
          <a:xfrm>
            <a:off x="2669310" y="425319"/>
            <a:ext cx="5765454" cy="646331"/>
          </a:xfrm>
          <a:prstGeom prst="rect">
            <a:avLst/>
          </a:prstGeom>
        </p:spPr>
        <p:txBody>
          <a:bodyPr wrap="square">
            <a:spAutoFit/>
            <a:scene3d>
              <a:camera prst="orthographicFront"/>
              <a:lightRig rig="threePt" dir="t"/>
            </a:scene3d>
            <a:sp3d contourW="12700"/>
          </a:bodyPr>
          <a:lstStyle/>
          <a:p>
            <a:pPr algn="ctr"/>
            <a:r>
              <a:rPr lang="fa-IR" altLang="zh-CN" sz="3600" b="1">
                <a:gradFill>
                  <a:gsLst>
                    <a:gs pos="0">
                      <a:srgbClr val="CDA23D"/>
                    </a:gs>
                    <a:gs pos="55000">
                      <a:srgbClr val="E1B64A"/>
                    </a:gs>
                    <a:gs pos="100000">
                      <a:srgbClr val="F7E880">
                        <a:lumMod val="99000"/>
                      </a:srgbClr>
                    </a:gs>
                  </a:gsLst>
                  <a:lin ang="2700000" scaled="1"/>
                </a:gradFill>
                <a:cs typeface="2  Titr" panose="00000700000000000000" pitchFamily="2" charset="-78"/>
              </a:rPr>
              <a:t>نظریه</a:t>
            </a:r>
            <a:endParaRPr lang="zh-CN" altLang="en-US" sz="3600" b="1" dirty="0">
              <a:gradFill>
                <a:gsLst>
                  <a:gs pos="0">
                    <a:srgbClr val="CDA23D"/>
                  </a:gs>
                  <a:gs pos="55000">
                    <a:srgbClr val="E1B64A"/>
                  </a:gs>
                  <a:gs pos="100000">
                    <a:srgbClr val="F7E880">
                      <a:lumMod val="99000"/>
                    </a:srgbClr>
                  </a:gs>
                </a:gsLst>
                <a:lin ang="2700000" scaled="1"/>
              </a:gradFill>
              <a:cs typeface="2  Titr" panose="00000700000000000000" pitchFamily="2" charset="-78"/>
            </a:endParaRPr>
          </a:p>
        </p:txBody>
      </p:sp>
      <p:cxnSp>
        <p:nvCxnSpPr>
          <p:cNvPr id="10" name="直接连接符 9">
            <a:extLst>
              <a:ext uri="{FF2B5EF4-FFF2-40B4-BE49-F238E27FC236}">
                <a16:creationId xmlns:a16="http://schemas.microsoft.com/office/drawing/2014/main" id="{0F2AAE57-6BB0-A027-B337-EBF35DDEB1CA}"/>
              </a:ext>
            </a:extLst>
          </p:cNvPr>
          <p:cNvCxnSpPr/>
          <p:nvPr/>
        </p:nvCxnSpPr>
        <p:spPr>
          <a:xfrm>
            <a:off x="4961010" y="1103554"/>
            <a:ext cx="1045029" cy="0"/>
          </a:xfrm>
          <a:prstGeom prst="line">
            <a:avLst/>
          </a:prstGeom>
          <a:ln>
            <a:solidFill>
              <a:srgbClr val="E1B6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65501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6AA47-5F49-8E44-DD02-457BC097D85F}"/>
            </a:ext>
          </a:extLst>
        </p:cNvPr>
        <p:cNvGrpSpPr/>
        <p:nvPr/>
      </p:nvGrpSpPr>
      <p:grpSpPr>
        <a:xfrm>
          <a:off x="0" y="0"/>
          <a:ext cx="0" cy="0"/>
          <a:chOff x="0" y="0"/>
          <a:chExt cx="0" cy="0"/>
        </a:xfrm>
      </p:grpSpPr>
      <p:sp>
        <p:nvSpPr>
          <p:cNvPr id="20" name="文本框 19">
            <a:extLst>
              <a:ext uri="{FF2B5EF4-FFF2-40B4-BE49-F238E27FC236}">
                <a16:creationId xmlns:a16="http://schemas.microsoft.com/office/drawing/2014/main" id="{4F9A3B09-15AC-8FD5-2E46-4F33D51D98E0}"/>
              </a:ext>
            </a:extLst>
          </p:cNvPr>
          <p:cNvSpPr txBox="1"/>
          <p:nvPr/>
        </p:nvSpPr>
        <p:spPr>
          <a:xfrm>
            <a:off x="711200" y="1248229"/>
            <a:ext cx="10980189" cy="4524315"/>
          </a:xfrm>
          <a:prstGeom prst="rect">
            <a:avLst/>
          </a:prstGeom>
          <a:noFill/>
        </p:spPr>
        <p:txBody>
          <a:bodyPr wrap="square" rtlCol="0">
            <a:spAutoFit/>
            <a:scene3d>
              <a:camera prst="orthographicFront"/>
              <a:lightRig rig="threePt" dir="t"/>
            </a:scene3d>
            <a:sp3d contourW="12700"/>
          </a:bodyPr>
          <a:lstStyle/>
          <a:p>
            <a:pPr algn="justLow" rtl="1">
              <a:lnSpc>
                <a:spcPct val="150000"/>
              </a:lnSpc>
              <a:spcBef>
                <a:spcPts val="0"/>
              </a:spcBef>
              <a:buFontTx/>
              <a:buNone/>
              <a:defRPr/>
            </a:pPr>
            <a:r>
              <a:rPr lang="fa-IR" sz="2400">
                <a:solidFill>
                  <a:schemeClr val="bg1"/>
                </a:solidFill>
                <a:latin typeface="Vazir" panose="020B0603030804020204" pitchFamily="34" charset="-78"/>
                <a:cs typeface="B Zar" panose="00000400000000000000" pitchFamily="2" charset="-78"/>
              </a:rPr>
              <a:t>در بُعد «روش‌شناسی»، پژوهشگر باید مشخص کند که تا چه اندازه در مشاهده و تفسیر داده‌ها به تعاریف و قواعد نظری مقید است. در یک سوی طیف، روش‌شناسی‌های سخت‌گیرانه قرار دارند که پژوهشگر را به چارچوب‌های نظری محدود می‌کنند و نقش مشاهده‌گر را به حداقل می‌رسانند. در این حالت، ذهنیت و سوگیری پژوهشگر بی‌اهمیت تلقی می‌شود.</a:t>
            </a:r>
          </a:p>
          <a:p>
            <a:pPr algn="justLow" rtl="1">
              <a:lnSpc>
                <a:spcPct val="150000"/>
              </a:lnSpc>
              <a:spcBef>
                <a:spcPts val="0"/>
              </a:spcBef>
              <a:buFontTx/>
              <a:buNone/>
              <a:defRPr/>
            </a:pPr>
            <a:r>
              <a:rPr lang="fa-IR" sz="2400">
                <a:solidFill>
                  <a:schemeClr val="bg1"/>
                </a:solidFill>
                <a:latin typeface="Vazir" panose="020B0603030804020204" pitchFamily="34" charset="-78"/>
                <a:cs typeface="B Zar" panose="00000400000000000000" pitchFamily="2" charset="-78"/>
              </a:rPr>
              <a:t>در سوی دیگر طیف، روش‌شناسی‌های بازتر قرار دارند که پژوهشگر را در مشاهده و تفسیر آزادتر می‌گذارند. در این رویکرد، مشارکت فعال پژوهشگر در فرایند مشاهده نه‌تنها مجاز بلکه ارزشمند تلقی می‌شود. پژوهشگر می‌تواند از مهارت‌ها و بینش شخصی خود بهره بگیرد و چارچوب‌های نظری را به‌صورت منعطف به‌کار گیرد.</a:t>
            </a:r>
          </a:p>
          <a:p>
            <a:pPr algn="justLow" rtl="1">
              <a:lnSpc>
                <a:spcPct val="150000"/>
              </a:lnSpc>
              <a:spcBef>
                <a:spcPts val="0"/>
              </a:spcBef>
              <a:buFontTx/>
              <a:buNone/>
              <a:defRPr/>
            </a:pPr>
            <a:r>
              <a:rPr lang="fa-IR" sz="2400">
                <a:solidFill>
                  <a:schemeClr val="bg1"/>
                </a:solidFill>
                <a:latin typeface="Vazir" panose="020B0603030804020204" pitchFamily="34" charset="-78"/>
                <a:cs typeface="B Zar" panose="00000400000000000000" pitchFamily="2" charset="-78"/>
              </a:rPr>
              <a:t>هدف این بُعد، پرهیز از مطلق‌گرایی روش‌شناختی و فراهم‌کردن امکان انتخاب آگاهانه و متناسب با ماهیت موضوع پژوهش است.</a:t>
            </a:r>
          </a:p>
        </p:txBody>
      </p:sp>
      <p:sp>
        <p:nvSpPr>
          <p:cNvPr id="29" name="矩形 28">
            <a:extLst>
              <a:ext uri="{FF2B5EF4-FFF2-40B4-BE49-F238E27FC236}">
                <a16:creationId xmlns:a16="http://schemas.microsoft.com/office/drawing/2014/main" id="{578FBD48-7098-5EA6-DDE2-8D290CE4D216}"/>
              </a:ext>
            </a:extLst>
          </p:cNvPr>
          <p:cNvSpPr/>
          <p:nvPr/>
        </p:nvSpPr>
        <p:spPr>
          <a:xfrm>
            <a:off x="2669310" y="425319"/>
            <a:ext cx="5765454" cy="646331"/>
          </a:xfrm>
          <a:prstGeom prst="rect">
            <a:avLst/>
          </a:prstGeom>
        </p:spPr>
        <p:txBody>
          <a:bodyPr wrap="square">
            <a:spAutoFit/>
            <a:scene3d>
              <a:camera prst="orthographicFront"/>
              <a:lightRig rig="threePt" dir="t"/>
            </a:scene3d>
            <a:sp3d contourW="12700"/>
          </a:bodyPr>
          <a:lstStyle/>
          <a:p>
            <a:pPr algn="ctr"/>
            <a:r>
              <a:rPr lang="fa-IR" altLang="zh-CN" sz="3600" b="1">
                <a:gradFill>
                  <a:gsLst>
                    <a:gs pos="0">
                      <a:srgbClr val="CDA23D"/>
                    </a:gs>
                    <a:gs pos="55000">
                      <a:srgbClr val="E1B64A"/>
                    </a:gs>
                    <a:gs pos="100000">
                      <a:srgbClr val="F7E880">
                        <a:lumMod val="99000"/>
                      </a:srgbClr>
                    </a:gs>
                  </a:gsLst>
                  <a:lin ang="2700000" scaled="1"/>
                </a:gradFill>
                <a:cs typeface="2  Titr" panose="00000700000000000000" pitchFamily="2" charset="-78"/>
              </a:rPr>
              <a:t>روش‌شناسی</a:t>
            </a:r>
            <a:endParaRPr lang="zh-CN" altLang="en-US" sz="3600" b="1" dirty="0">
              <a:gradFill>
                <a:gsLst>
                  <a:gs pos="0">
                    <a:srgbClr val="CDA23D"/>
                  </a:gs>
                  <a:gs pos="55000">
                    <a:srgbClr val="E1B64A"/>
                  </a:gs>
                  <a:gs pos="100000">
                    <a:srgbClr val="F7E880">
                      <a:lumMod val="99000"/>
                    </a:srgbClr>
                  </a:gs>
                </a:gsLst>
                <a:lin ang="2700000" scaled="1"/>
              </a:gradFill>
              <a:cs typeface="2  Titr" panose="00000700000000000000" pitchFamily="2" charset="-78"/>
            </a:endParaRPr>
          </a:p>
        </p:txBody>
      </p:sp>
      <p:cxnSp>
        <p:nvCxnSpPr>
          <p:cNvPr id="10" name="直接连接符 9">
            <a:extLst>
              <a:ext uri="{FF2B5EF4-FFF2-40B4-BE49-F238E27FC236}">
                <a16:creationId xmlns:a16="http://schemas.microsoft.com/office/drawing/2014/main" id="{D7108233-14FA-AF13-BC7E-AAF029700591}"/>
              </a:ext>
            </a:extLst>
          </p:cNvPr>
          <p:cNvCxnSpPr>
            <a:cxnSpLocks/>
          </p:cNvCxnSpPr>
          <p:nvPr/>
        </p:nvCxnSpPr>
        <p:spPr>
          <a:xfrm>
            <a:off x="4546121" y="1248229"/>
            <a:ext cx="2072393" cy="0"/>
          </a:xfrm>
          <a:prstGeom prst="line">
            <a:avLst/>
          </a:prstGeom>
          <a:ln>
            <a:solidFill>
              <a:srgbClr val="E1B6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0834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A28C1-5B70-7C14-25BA-F342C329628F}"/>
            </a:ext>
          </a:extLst>
        </p:cNvPr>
        <p:cNvGrpSpPr/>
        <p:nvPr/>
      </p:nvGrpSpPr>
      <p:grpSpPr>
        <a:xfrm>
          <a:off x="0" y="0"/>
          <a:ext cx="0" cy="0"/>
          <a:chOff x="0" y="0"/>
          <a:chExt cx="0" cy="0"/>
        </a:xfrm>
      </p:grpSpPr>
      <p:sp>
        <p:nvSpPr>
          <p:cNvPr id="20" name="文本框 19">
            <a:extLst>
              <a:ext uri="{FF2B5EF4-FFF2-40B4-BE49-F238E27FC236}">
                <a16:creationId xmlns:a16="http://schemas.microsoft.com/office/drawing/2014/main" id="{45312A8D-E0C4-2AF4-7EA0-655EFB1FD8EC}"/>
              </a:ext>
            </a:extLst>
          </p:cNvPr>
          <p:cNvSpPr txBox="1"/>
          <p:nvPr/>
        </p:nvSpPr>
        <p:spPr>
          <a:xfrm>
            <a:off x="711200" y="1248229"/>
            <a:ext cx="10980189" cy="3323987"/>
          </a:xfrm>
          <a:prstGeom prst="rect">
            <a:avLst/>
          </a:prstGeom>
          <a:noFill/>
        </p:spPr>
        <p:txBody>
          <a:bodyPr wrap="square" rtlCol="0">
            <a:spAutoFit/>
            <a:scene3d>
              <a:camera prst="orthographicFront"/>
              <a:lightRig rig="threePt" dir="t"/>
            </a:scene3d>
            <a:sp3d contourW="12700"/>
          </a:bodyPr>
          <a:lstStyle/>
          <a:p>
            <a:pPr algn="justLow" rtl="1">
              <a:lnSpc>
                <a:spcPct val="150000"/>
              </a:lnSpc>
              <a:spcBef>
                <a:spcPts val="0"/>
              </a:spcBef>
              <a:buFontTx/>
              <a:buNone/>
              <a:defRPr/>
            </a:pPr>
            <a:r>
              <a:rPr lang="fa-IR" sz="2800" dirty="0">
                <a:solidFill>
                  <a:schemeClr val="bg1"/>
                </a:solidFill>
                <a:latin typeface="Vazir" panose="020B0603030804020204" pitchFamily="34" charset="-78"/>
                <a:cs typeface="B Zar" panose="00000400000000000000" pitchFamily="2" charset="-78"/>
              </a:rPr>
              <a:t>در بُعد «تغییر»، پژوهشگر باید موضع خود را نسبت به میزان تمایل به ایجاد تحول در وضعیت موجود مشخص کند. در یک سوی طیف، پژوهشگرانی قرار دارند که معتقدند پژوهش باید حتماً منجر به تغییر شود حتی اگر خودشان مستقیماً در آن دخیل نباشند. در سوی دیگر، پژوهشگرانی هستند که با حفظ وضعیت موجود مشکلی ندارند. در میانه طیف، پژوهشگرانی قرار دارند که دیدگاهی استراتژیک دارند: هم جنبه‌هایی از وضعیت فعلی را حفظ می‌کنند و هم آن را به چالش می‌کشند.</a:t>
            </a:r>
          </a:p>
        </p:txBody>
      </p:sp>
      <p:sp>
        <p:nvSpPr>
          <p:cNvPr id="29" name="矩形 28">
            <a:extLst>
              <a:ext uri="{FF2B5EF4-FFF2-40B4-BE49-F238E27FC236}">
                <a16:creationId xmlns:a16="http://schemas.microsoft.com/office/drawing/2014/main" id="{D43BFA8A-95C8-90D8-3C3C-8F9353BB4885}"/>
              </a:ext>
            </a:extLst>
          </p:cNvPr>
          <p:cNvSpPr/>
          <p:nvPr/>
        </p:nvSpPr>
        <p:spPr>
          <a:xfrm>
            <a:off x="2669310" y="425319"/>
            <a:ext cx="5765454" cy="646331"/>
          </a:xfrm>
          <a:prstGeom prst="rect">
            <a:avLst/>
          </a:prstGeom>
        </p:spPr>
        <p:txBody>
          <a:bodyPr wrap="square">
            <a:spAutoFit/>
            <a:scene3d>
              <a:camera prst="orthographicFront"/>
              <a:lightRig rig="threePt" dir="t"/>
            </a:scene3d>
            <a:sp3d contourW="12700"/>
          </a:bodyPr>
          <a:lstStyle/>
          <a:p>
            <a:pPr algn="ctr"/>
            <a:r>
              <a:rPr lang="fa-IR" altLang="zh-CN" sz="3600" b="1">
                <a:gradFill>
                  <a:gsLst>
                    <a:gs pos="0">
                      <a:srgbClr val="CDA23D"/>
                    </a:gs>
                    <a:gs pos="55000">
                      <a:srgbClr val="E1B64A"/>
                    </a:gs>
                    <a:gs pos="100000">
                      <a:srgbClr val="F7E880">
                        <a:lumMod val="99000"/>
                      </a:srgbClr>
                    </a:gs>
                  </a:gsLst>
                  <a:lin ang="2700000" scaled="1"/>
                </a:gradFill>
                <a:cs typeface="2  Titr" panose="00000700000000000000" pitchFamily="2" charset="-78"/>
              </a:rPr>
              <a:t>تغییر</a:t>
            </a:r>
            <a:endParaRPr lang="zh-CN" altLang="en-US" sz="3600" b="1" dirty="0">
              <a:gradFill>
                <a:gsLst>
                  <a:gs pos="0">
                    <a:srgbClr val="CDA23D"/>
                  </a:gs>
                  <a:gs pos="55000">
                    <a:srgbClr val="E1B64A"/>
                  </a:gs>
                  <a:gs pos="100000">
                    <a:srgbClr val="F7E880">
                      <a:lumMod val="99000"/>
                    </a:srgbClr>
                  </a:gs>
                </a:gsLst>
                <a:lin ang="2700000" scaled="1"/>
              </a:gradFill>
              <a:cs typeface="2  Titr" panose="00000700000000000000" pitchFamily="2" charset="-78"/>
            </a:endParaRPr>
          </a:p>
        </p:txBody>
      </p:sp>
      <p:cxnSp>
        <p:nvCxnSpPr>
          <p:cNvPr id="10" name="直接连接符 9">
            <a:extLst>
              <a:ext uri="{FF2B5EF4-FFF2-40B4-BE49-F238E27FC236}">
                <a16:creationId xmlns:a16="http://schemas.microsoft.com/office/drawing/2014/main" id="{D2A5A5B2-B421-D73E-62C5-113398E88128}"/>
              </a:ext>
            </a:extLst>
          </p:cNvPr>
          <p:cNvCxnSpPr/>
          <p:nvPr/>
        </p:nvCxnSpPr>
        <p:spPr>
          <a:xfrm>
            <a:off x="5050971" y="1153338"/>
            <a:ext cx="1045029" cy="0"/>
          </a:xfrm>
          <a:prstGeom prst="line">
            <a:avLst/>
          </a:prstGeom>
          <a:ln>
            <a:solidFill>
              <a:srgbClr val="E1B64A"/>
            </a:solidFill>
          </a:ln>
        </p:spPr>
        <p:style>
          <a:lnRef idx="1">
            <a:schemeClr val="accent1"/>
          </a:lnRef>
          <a:fillRef idx="0">
            <a:schemeClr val="accent1"/>
          </a:fillRef>
          <a:effectRef idx="0">
            <a:schemeClr val="accent1"/>
          </a:effectRef>
          <a:fontRef idx="minor">
            <a:schemeClr val="tx1"/>
          </a:fontRef>
        </p:style>
      </p:cxnSp>
      <p:grpSp>
        <p:nvGrpSpPr>
          <p:cNvPr id="2" name="Group 45">
            <a:extLst>
              <a:ext uri="{FF2B5EF4-FFF2-40B4-BE49-F238E27FC236}">
                <a16:creationId xmlns:a16="http://schemas.microsoft.com/office/drawing/2014/main" id="{FCA7E2A3-1FC0-DC30-EDEB-B27E9973A79E}"/>
              </a:ext>
            </a:extLst>
          </p:cNvPr>
          <p:cNvGrpSpPr/>
          <p:nvPr/>
        </p:nvGrpSpPr>
        <p:grpSpPr>
          <a:xfrm>
            <a:off x="1437799" y="4447121"/>
            <a:ext cx="9526990" cy="2724149"/>
            <a:chOff x="698765" y="1962150"/>
            <a:chExt cx="5469959" cy="1564080"/>
          </a:xfrm>
        </p:grpSpPr>
        <p:grpSp>
          <p:nvGrpSpPr>
            <p:cNvPr id="3" name="Group 46">
              <a:extLst>
                <a:ext uri="{FF2B5EF4-FFF2-40B4-BE49-F238E27FC236}">
                  <a16:creationId xmlns:a16="http://schemas.microsoft.com/office/drawing/2014/main" id="{2981B4A9-0CBE-4B31-AA1C-2588C039987B}"/>
                </a:ext>
              </a:extLst>
            </p:cNvPr>
            <p:cNvGrpSpPr/>
            <p:nvPr/>
          </p:nvGrpSpPr>
          <p:grpSpPr>
            <a:xfrm>
              <a:off x="698765" y="1962150"/>
              <a:ext cx="5469959" cy="1564080"/>
              <a:chOff x="698765" y="1962150"/>
              <a:chExt cx="5469959" cy="1564080"/>
            </a:xfrm>
          </p:grpSpPr>
          <p:sp>
            <p:nvSpPr>
              <p:cNvPr id="6" name="Freeform: Shape 57">
                <a:extLst>
                  <a:ext uri="{FF2B5EF4-FFF2-40B4-BE49-F238E27FC236}">
                    <a16:creationId xmlns:a16="http://schemas.microsoft.com/office/drawing/2014/main" id="{1B299AFF-3A87-C499-E77D-36EB1EF2795B}"/>
                  </a:ext>
                </a:extLst>
              </p:cNvPr>
              <p:cNvSpPr>
                <a:spLocks/>
              </p:cNvSpPr>
              <p:nvPr/>
            </p:nvSpPr>
            <p:spPr bwMode="auto">
              <a:xfrm>
                <a:off x="698765" y="2913238"/>
                <a:ext cx="1479550" cy="394653"/>
              </a:xfrm>
              <a:custGeom>
                <a:avLst/>
                <a:gdLst>
                  <a:gd name="T0" fmla="*/ 20680 w 21397"/>
                  <a:gd name="T1" fmla="*/ 14849 h 21600"/>
                  <a:gd name="T2" fmla="*/ 19751 w 21397"/>
                  <a:gd name="T3" fmla="*/ 16252 h 21600"/>
                  <a:gd name="T4" fmla="*/ 19368 w 21397"/>
                  <a:gd name="T5" fmla="*/ 17036 h 21600"/>
                  <a:gd name="T6" fmla="*/ 18751 w 21397"/>
                  <a:gd name="T7" fmla="*/ 17036 h 21600"/>
                  <a:gd name="T8" fmla="*/ 18650 w 21397"/>
                  <a:gd name="T9" fmla="*/ 16654 h 21600"/>
                  <a:gd name="T10" fmla="*/ 18650 w 21397"/>
                  <a:gd name="T11" fmla="*/ 13925 h 21600"/>
                  <a:gd name="T12" fmla="*/ 17939 w 21397"/>
                  <a:gd name="T13" fmla="*/ 11239 h 21600"/>
                  <a:gd name="T14" fmla="*/ 13653 w 21397"/>
                  <a:gd name="T15" fmla="*/ 11239 h 21600"/>
                  <a:gd name="T16" fmla="*/ 13553 w 21397"/>
                  <a:gd name="T17" fmla="*/ 10858 h 21600"/>
                  <a:gd name="T18" fmla="*/ 13553 w 21397"/>
                  <a:gd name="T19" fmla="*/ 2688 h 21600"/>
                  <a:gd name="T20" fmla="*/ 12841 w 21397"/>
                  <a:gd name="T21" fmla="*/ 0 h 21600"/>
                  <a:gd name="T22" fmla="*/ 8556 w 21397"/>
                  <a:gd name="T23" fmla="*/ 0 h 21600"/>
                  <a:gd name="T24" fmla="*/ 7844 w 21397"/>
                  <a:gd name="T25" fmla="*/ 2689 h 21600"/>
                  <a:gd name="T26" fmla="*/ 7844 w 21397"/>
                  <a:gd name="T27" fmla="*/ 5418 h 21600"/>
                  <a:gd name="T28" fmla="*/ 7744 w 21397"/>
                  <a:gd name="T29" fmla="*/ 5797 h 21600"/>
                  <a:gd name="T30" fmla="*/ 3458 w 21397"/>
                  <a:gd name="T31" fmla="*/ 5797 h 21600"/>
                  <a:gd name="T32" fmla="*/ 2746 w 21397"/>
                  <a:gd name="T33" fmla="*/ 8485 h 21600"/>
                  <a:gd name="T34" fmla="*/ 2746 w 21397"/>
                  <a:gd name="T35" fmla="*/ 16656 h 21600"/>
                  <a:gd name="T36" fmla="*/ 2646 w 21397"/>
                  <a:gd name="T37" fmla="*/ 17035 h 21600"/>
                  <a:gd name="T38" fmla="*/ 2028 w 21397"/>
                  <a:gd name="T39" fmla="*/ 17035 h 21600"/>
                  <a:gd name="T40" fmla="*/ 1645 w 21397"/>
                  <a:gd name="T41" fmla="*/ 16251 h 21600"/>
                  <a:gd name="T42" fmla="*/ 716 w 21397"/>
                  <a:gd name="T43" fmla="*/ 14849 h 21600"/>
                  <a:gd name="T44" fmla="*/ 20 w 21397"/>
                  <a:gd name="T45" fmla="*/ 17453 h 21600"/>
                  <a:gd name="T46" fmla="*/ 903 w 21397"/>
                  <a:gd name="T47" fmla="*/ 21599 h 21600"/>
                  <a:gd name="T48" fmla="*/ 1650 w 21397"/>
                  <a:gd name="T49" fmla="*/ 20100 h 21600"/>
                  <a:gd name="T50" fmla="*/ 2027 w 21397"/>
                  <a:gd name="T51" fmla="*/ 19343 h 21600"/>
                  <a:gd name="T52" fmla="*/ 2645 w 21397"/>
                  <a:gd name="T53" fmla="*/ 19343 h 21600"/>
                  <a:gd name="T54" fmla="*/ 3357 w 21397"/>
                  <a:gd name="T55" fmla="*/ 16654 h 21600"/>
                  <a:gd name="T56" fmla="*/ 3357 w 21397"/>
                  <a:gd name="T57" fmla="*/ 8485 h 21600"/>
                  <a:gd name="T58" fmla="*/ 3458 w 21397"/>
                  <a:gd name="T59" fmla="*/ 8104 h 21600"/>
                  <a:gd name="T60" fmla="*/ 7743 w 21397"/>
                  <a:gd name="T61" fmla="*/ 8104 h 21600"/>
                  <a:gd name="T62" fmla="*/ 8455 w 21397"/>
                  <a:gd name="T63" fmla="*/ 5415 h 21600"/>
                  <a:gd name="T64" fmla="*/ 8455 w 21397"/>
                  <a:gd name="T65" fmla="*/ 2689 h 21600"/>
                  <a:gd name="T66" fmla="*/ 8556 w 21397"/>
                  <a:gd name="T67" fmla="*/ 2307 h 21600"/>
                  <a:gd name="T68" fmla="*/ 12840 w 21397"/>
                  <a:gd name="T69" fmla="*/ 2307 h 21600"/>
                  <a:gd name="T70" fmla="*/ 12941 w 21397"/>
                  <a:gd name="T71" fmla="*/ 2689 h 21600"/>
                  <a:gd name="T72" fmla="*/ 12941 w 21397"/>
                  <a:gd name="T73" fmla="*/ 12392 h 21600"/>
                  <a:gd name="T74" fmla="*/ 13247 w 21397"/>
                  <a:gd name="T75" fmla="*/ 13546 h 21600"/>
                  <a:gd name="T76" fmla="*/ 17939 w 21397"/>
                  <a:gd name="T77" fmla="*/ 13546 h 21600"/>
                  <a:gd name="T78" fmla="*/ 18039 w 21397"/>
                  <a:gd name="T79" fmla="*/ 13924 h 21600"/>
                  <a:gd name="T80" fmla="*/ 18039 w 21397"/>
                  <a:gd name="T81" fmla="*/ 16657 h 21600"/>
                  <a:gd name="T82" fmla="*/ 18750 w 21397"/>
                  <a:gd name="T83" fmla="*/ 19343 h 21600"/>
                  <a:gd name="T84" fmla="*/ 19369 w 21397"/>
                  <a:gd name="T85" fmla="*/ 19343 h 21600"/>
                  <a:gd name="T86" fmla="*/ 19746 w 21397"/>
                  <a:gd name="T87" fmla="*/ 20101 h 21600"/>
                  <a:gd name="T88" fmla="*/ 20493 w 21397"/>
                  <a:gd name="T89" fmla="*/ 21600 h 21600"/>
                  <a:gd name="T90" fmla="*/ 21376 w 21397"/>
                  <a:gd name="T91" fmla="*/ 17454 h 21600"/>
                  <a:gd name="T92" fmla="*/ 20680 w 21397"/>
                  <a:gd name="T93" fmla="*/ 14849 h 21600"/>
                  <a:gd name="T94" fmla="*/ 20680 w 21397"/>
                  <a:gd name="T95" fmla="*/ 14849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397" h="21600">
                    <a:moveTo>
                      <a:pt x="20680" y="14849"/>
                    </a:moveTo>
                    <a:cubicBezTo>
                      <a:pt x="20297" y="14559"/>
                      <a:pt x="19946" y="15186"/>
                      <a:pt x="19751" y="16252"/>
                    </a:cubicBezTo>
                    <a:cubicBezTo>
                      <a:pt x="19663" y="16732"/>
                      <a:pt x="19523" y="17036"/>
                      <a:pt x="19368" y="17036"/>
                    </a:cubicBezTo>
                    <a:lnTo>
                      <a:pt x="18751" y="17036"/>
                    </a:lnTo>
                    <a:cubicBezTo>
                      <a:pt x="18696" y="17036"/>
                      <a:pt x="18650" y="16864"/>
                      <a:pt x="18650" y="16654"/>
                    </a:cubicBezTo>
                    <a:lnTo>
                      <a:pt x="18650" y="13925"/>
                    </a:lnTo>
                    <a:cubicBezTo>
                      <a:pt x="18650" y="12442"/>
                      <a:pt x="18332" y="11239"/>
                      <a:pt x="17939" y="11239"/>
                    </a:cubicBezTo>
                    <a:lnTo>
                      <a:pt x="13653" y="11239"/>
                    </a:lnTo>
                    <a:cubicBezTo>
                      <a:pt x="13598" y="11239"/>
                      <a:pt x="13553" y="11068"/>
                      <a:pt x="13553" y="10858"/>
                    </a:cubicBezTo>
                    <a:lnTo>
                      <a:pt x="13553" y="2688"/>
                    </a:lnTo>
                    <a:cubicBezTo>
                      <a:pt x="13553" y="1203"/>
                      <a:pt x="13234" y="0"/>
                      <a:pt x="12841" y="0"/>
                    </a:cubicBezTo>
                    <a:lnTo>
                      <a:pt x="8556" y="0"/>
                    </a:lnTo>
                    <a:cubicBezTo>
                      <a:pt x="8165" y="0"/>
                      <a:pt x="7844" y="1210"/>
                      <a:pt x="7844" y="2689"/>
                    </a:cubicBezTo>
                    <a:lnTo>
                      <a:pt x="7844" y="5418"/>
                    </a:lnTo>
                    <a:cubicBezTo>
                      <a:pt x="7844" y="5627"/>
                      <a:pt x="7799" y="5797"/>
                      <a:pt x="7744" y="5797"/>
                    </a:cubicBezTo>
                    <a:lnTo>
                      <a:pt x="3458" y="5797"/>
                    </a:lnTo>
                    <a:cubicBezTo>
                      <a:pt x="3065" y="5797"/>
                      <a:pt x="2746" y="7000"/>
                      <a:pt x="2746" y="8485"/>
                    </a:cubicBezTo>
                    <a:lnTo>
                      <a:pt x="2746" y="16656"/>
                    </a:lnTo>
                    <a:cubicBezTo>
                      <a:pt x="2746" y="16865"/>
                      <a:pt x="2701" y="17035"/>
                      <a:pt x="2646" y="17035"/>
                    </a:cubicBezTo>
                    <a:lnTo>
                      <a:pt x="2028" y="17035"/>
                    </a:lnTo>
                    <a:cubicBezTo>
                      <a:pt x="1873" y="17035"/>
                      <a:pt x="1733" y="16731"/>
                      <a:pt x="1645" y="16251"/>
                    </a:cubicBezTo>
                    <a:cubicBezTo>
                      <a:pt x="1450" y="15185"/>
                      <a:pt x="1099" y="14559"/>
                      <a:pt x="716" y="14849"/>
                    </a:cubicBezTo>
                    <a:cubicBezTo>
                      <a:pt x="372" y="15110"/>
                      <a:pt x="92" y="16154"/>
                      <a:pt x="20" y="17453"/>
                    </a:cubicBezTo>
                    <a:cubicBezTo>
                      <a:pt x="-102" y="19658"/>
                      <a:pt x="340" y="21599"/>
                      <a:pt x="903" y="21599"/>
                    </a:cubicBezTo>
                    <a:cubicBezTo>
                      <a:pt x="1214" y="21599"/>
                      <a:pt x="1488" y="21004"/>
                      <a:pt x="1650" y="20100"/>
                    </a:cubicBezTo>
                    <a:cubicBezTo>
                      <a:pt x="1735" y="19626"/>
                      <a:pt x="1876" y="19343"/>
                      <a:pt x="2027" y="19343"/>
                    </a:cubicBezTo>
                    <a:lnTo>
                      <a:pt x="2645" y="19343"/>
                    </a:lnTo>
                    <a:cubicBezTo>
                      <a:pt x="3038" y="19343"/>
                      <a:pt x="3357" y="18139"/>
                      <a:pt x="3357" y="16654"/>
                    </a:cubicBezTo>
                    <a:lnTo>
                      <a:pt x="3357" y="8485"/>
                    </a:lnTo>
                    <a:cubicBezTo>
                      <a:pt x="3357" y="8275"/>
                      <a:pt x="3402" y="8104"/>
                      <a:pt x="3458" y="8104"/>
                    </a:cubicBezTo>
                    <a:lnTo>
                      <a:pt x="7743" y="8104"/>
                    </a:lnTo>
                    <a:cubicBezTo>
                      <a:pt x="8134" y="8104"/>
                      <a:pt x="8455" y="6894"/>
                      <a:pt x="8455" y="5415"/>
                    </a:cubicBezTo>
                    <a:lnTo>
                      <a:pt x="8455" y="2689"/>
                    </a:lnTo>
                    <a:cubicBezTo>
                      <a:pt x="8455" y="2478"/>
                      <a:pt x="8500" y="2307"/>
                      <a:pt x="8556" y="2307"/>
                    </a:cubicBezTo>
                    <a:lnTo>
                      <a:pt x="12840" y="2307"/>
                    </a:lnTo>
                    <a:cubicBezTo>
                      <a:pt x="12896" y="2307"/>
                      <a:pt x="12941" y="2478"/>
                      <a:pt x="12941" y="2689"/>
                    </a:cubicBezTo>
                    <a:lnTo>
                      <a:pt x="12941" y="12392"/>
                    </a:lnTo>
                    <a:cubicBezTo>
                      <a:pt x="12941" y="13029"/>
                      <a:pt x="13078" y="13546"/>
                      <a:pt x="13247" y="13546"/>
                    </a:cubicBezTo>
                    <a:lnTo>
                      <a:pt x="17939" y="13546"/>
                    </a:lnTo>
                    <a:cubicBezTo>
                      <a:pt x="17994" y="13546"/>
                      <a:pt x="18039" y="13716"/>
                      <a:pt x="18039" y="13924"/>
                    </a:cubicBezTo>
                    <a:lnTo>
                      <a:pt x="18039" y="16657"/>
                    </a:lnTo>
                    <a:cubicBezTo>
                      <a:pt x="18039" y="18140"/>
                      <a:pt x="18357" y="19343"/>
                      <a:pt x="18750" y="19343"/>
                    </a:cubicBezTo>
                    <a:lnTo>
                      <a:pt x="19369" y="19343"/>
                    </a:lnTo>
                    <a:cubicBezTo>
                      <a:pt x="19520" y="19343"/>
                      <a:pt x="19661" y="19627"/>
                      <a:pt x="19746" y="20101"/>
                    </a:cubicBezTo>
                    <a:cubicBezTo>
                      <a:pt x="19908" y="21005"/>
                      <a:pt x="20182" y="21600"/>
                      <a:pt x="20493" y="21600"/>
                    </a:cubicBezTo>
                    <a:cubicBezTo>
                      <a:pt x="21056" y="21600"/>
                      <a:pt x="21498" y="19658"/>
                      <a:pt x="21376" y="17454"/>
                    </a:cubicBezTo>
                    <a:cubicBezTo>
                      <a:pt x="21304" y="16155"/>
                      <a:pt x="21025" y="15110"/>
                      <a:pt x="20680" y="14849"/>
                    </a:cubicBezTo>
                    <a:close/>
                    <a:moveTo>
                      <a:pt x="20680" y="14849"/>
                    </a:moveTo>
                  </a:path>
                </a:pathLst>
              </a:custGeom>
              <a:solidFill>
                <a:srgbClr val="E1B64A"/>
              </a:solidFill>
              <a:ln>
                <a:noFill/>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7" name="Rectangle 58">
                <a:extLst>
                  <a:ext uri="{FF2B5EF4-FFF2-40B4-BE49-F238E27FC236}">
                    <a16:creationId xmlns:a16="http://schemas.microsoft.com/office/drawing/2014/main" id="{DED289DC-2E70-65C7-DB01-559D11C6DFBE}"/>
                  </a:ext>
                </a:extLst>
              </p:cNvPr>
              <p:cNvSpPr>
                <a:spLocks/>
              </p:cNvSpPr>
              <p:nvPr/>
            </p:nvSpPr>
            <p:spPr bwMode="auto">
              <a:xfrm>
                <a:off x="1219675" y="2986953"/>
                <a:ext cx="431484" cy="333371"/>
              </a:xfrm>
              <a:prstGeom prst="rect">
                <a:avLst/>
              </a:prstGeom>
              <a:noFill/>
              <a:ln>
                <a:noFill/>
              </a:ln>
              <a:extLst>
                <a:ext uri="{909E8E84-426E-40dd-AFC4-6F175D3DCCD1}">
                  <a14:hiddenFill xmlns:a14="http://schemas.microsoft.com/office/drawing/2010/main" xmlns:p14="http://schemas.microsoft.com/office/powerpoint/2010/main" xmlns:lc="http://schemas.openxmlformats.org/drawingml/2006/lockedCanvas" xmlns="">
                    <a:solidFill>
                      <a:srgbClr val="FFFFFF"/>
                    </a:solidFill>
                  </a14:hiddenFill>
                </a:ext>
                <a:ext uri="{91240B29-F687-4f45-9708-019B960494DF}">
                  <a14:hiddenLine xmlns:a14="http://schemas.microsoft.com/office/drawing/2010/main" xmlns:p14="http://schemas.microsoft.com/office/powerpoint/2010/main" xmlns:lc="http://schemas.openxmlformats.org/drawingml/2006/lockedCanvas" xmlns="" w="12700">
                    <a:solidFill>
                      <a:schemeClr val="tx1"/>
                    </a:solidFill>
                    <a:miter lim="800000"/>
                    <a:headEnd/>
                    <a:tailEnd/>
                  </a14:hiddenLine>
                </a:ext>
              </a:extLst>
            </p:spPr>
            <p:txBody>
              <a:bodyPr wrap="none" lIns="0" tIns="0" rIns="0" bIns="0">
                <a:normAutofit/>
              </a:bodyPr>
              <a:lstStyle/>
              <a:p>
                <a:pPr algn="ctr" rtl="1">
                  <a:tabLst>
                    <a:tab pos="355591" algn="l"/>
                    <a:tab pos="711182" algn="l"/>
                    <a:tab pos="1066773" algn="l"/>
                    <a:tab pos="1422365" algn="l"/>
                    <a:tab pos="1777955" algn="l"/>
                    <a:tab pos="2133547" algn="l"/>
                    <a:tab pos="2489138" algn="l"/>
                    <a:tab pos="2844729" algn="l"/>
                    <a:tab pos="3200320" algn="l"/>
                    <a:tab pos="3555911" algn="l"/>
                    <a:tab pos="3911502" algn="l"/>
                    <a:tab pos="4267094" algn="l"/>
                  </a:tabLst>
                </a:pPr>
                <a:r>
                  <a:rPr lang="fa-IR" sz="2000" dirty="0">
                    <a:gradFill>
                      <a:gsLst>
                        <a:gs pos="0">
                          <a:srgbClr val="CDA23D"/>
                        </a:gs>
                        <a:gs pos="55000">
                          <a:srgbClr val="E1B64A"/>
                        </a:gs>
                        <a:gs pos="100000">
                          <a:srgbClr val="F7E880">
                            <a:lumMod val="99000"/>
                          </a:srgbClr>
                        </a:gs>
                      </a:gsLst>
                      <a:lin ang="2700000" scaled="1"/>
                    </a:gradFill>
                    <a:cs typeface="B Sina" panose="00000700000000000000" pitchFamily="2" charset="-78"/>
                  </a:rPr>
                  <a:t>01</a:t>
                </a:r>
                <a:endParaRPr lang="en-US" sz="2000" dirty="0">
                  <a:gradFill>
                    <a:gsLst>
                      <a:gs pos="0">
                        <a:srgbClr val="CDA23D"/>
                      </a:gs>
                      <a:gs pos="55000">
                        <a:srgbClr val="E1B64A"/>
                      </a:gs>
                      <a:gs pos="100000">
                        <a:srgbClr val="F7E880">
                          <a:lumMod val="99000"/>
                        </a:srgbClr>
                      </a:gs>
                    </a:gsLst>
                    <a:lin ang="2700000" scaled="1"/>
                  </a:gradFill>
                  <a:cs typeface="B Sina" panose="00000700000000000000" pitchFamily="2" charset="-78"/>
                </a:endParaRPr>
              </a:p>
            </p:txBody>
          </p:sp>
          <p:sp>
            <p:nvSpPr>
              <p:cNvPr id="8" name="Rectangle 59">
                <a:extLst>
                  <a:ext uri="{FF2B5EF4-FFF2-40B4-BE49-F238E27FC236}">
                    <a16:creationId xmlns:a16="http://schemas.microsoft.com/office/drawing/2014/main" id="{706D65D9-24DD-4EB6-1795-614AFCDA44AE}"/>
                  </a:ext>
                </a:extLst>
              </p:cNvPr>
              <p:cNvSpPr>
                <a:spLocks/>
              </p:cNvSpPr>
              <p:nvPr/>
            </p:nvSpPr>
            <p:spPr bwMode="auto">
              <a:xfrm>
                <a:off x="856836" y="3104614"/>
                <a:ext cx="431484" cy="333371"/>
              </a:xfrm>
              <a:prstGeom prst="rect">
                <a:avLst/>
              </a:prstGeom>
              <a:noFill/>
              <a:ln>
                <a:noFill/>
              </a:ln>
              <a:extLst>
                <a:ext uri="{909E8E84-426E-40dd-AFC4-6F175D3DCCD1}">
                  <a14:hiddenFill xmlns:a14="http://schemas.microsoft.com/office/drawing/2010/main" xmlns:p14="http://schemas.microsoft.com/office/powerpoint/2010/main" xmlns:lc="http://schemas.openxmlformats.org/drawingml/2006/lockedCanvas" xmlns="">
                    <a:solidFill>
                      <a:srgbClr val="FFFFFF"/>
                    </a:solidFill>
                  </a14:hiddenFill>
                </a:ext>
                <a:ext uri="{91240B29-F687-4f45-9708-019B960494DF}">
                  <a14:hiddenLine xmlns:a14="http://schemas.microsoft.com/office/drawing/2010/main" xmlns:p14="http://schemas.microsoft.com/office/powerpoint/2010/main" xmlns:lc="http://schemas.openxmlformats.org/drawingml/2006/lockedCanvas" xmlns="" w="12700">
                    <a:solidFill>
                      <a:schemeClr val="tx1"/>
                    </a:solidFill>
                    <a:miter lim="800000"/>
                    <a:headEnd/>
                    <a:tailEnd/>
                  </a14:hiddenLine>
                </a:ext>
              </a:extLst>
            </p:spPr>
            <p:txBody>
              <a:bodyPr wrap="none" lIns="0" tIns="0" rIns="0" bIns="0">
                <a:normAutofit/>
              </a:bodyPr>
              <a:lstStyle/>
              <a:p>
                <a:pPr algn="ctr" rtl="1">
                  <a:tabLst>
                    <a:tab pos="355591" algn="l"/>
                    <a:tab pos="711182" algn="l"/>
                    <a:tab pos="1066773" algn="l"/>
                    <a:tab pos="1422365" algn="l"/>
                    <a:tab pos="1777955" algn="l"/>
                    <a:tab pos="2133547" algn="l"/>
                    <a:tab pos="2489138" algn="l"/>
                    <a:tab pos="2844729" algn="l"/>
                    <a:tab pos="3200320" algn="l"/>
                    <a:tab pos="3555911" algn="l"/>
                    <a:tab pos="3911502" algn="l"/>
                    <a:tab pos="4267094" algn="l"/>
                  </a:tabLst>
                </a:pPr>
                <a:r>
                  <a:rPr lang="fa-IR" sz="2000" dirty="0">
                    <a:gradFill>
                      <a:gsLst>
                        <a:gs pos="0">
                          <a:srgbClr val="CDA23D"/>
                        </a:gs>
                        <a:gs pos="55000">
                          <a:srgbClr val="E1B64A"/>
                        </a:gs>
                        <a:gs pos="100000">
                          <a:srgbClr val="F7E880">
                            <a:lumMod val="99000"/>
                          </a:srgbClr>
                        </a:gs>
                      </a:gsLst>
                      <a:lin ang="2700000" scaled="1"/>
                    </a:gradFill>
                    <a:cs typeface="B Sina" panose="00000700000000000000" pitchFamily="2" charset="-78"/>
                  </a:rPr>
                  <a:t>02</a:t>
                </a:r>
                <a:endParaRPr lang="en-US" sz="2000" dirty="0">
                  <a:gradFill>
                    <a:gsLst>
                      <a:gs pos="0">
                        <a:srgbClr val="CDA23D"/>
                      </a:gs>
                      <a:gs pos="55000">
                        <a:srgbClr val="E1B64A"/>
                      </a:gs>
                      <a:gs pos="100000">
                        <a:srgbClr val="F7E880">
                          <a:lumMod val="99000"/>
                        </a:srgbClr>
                      </a:gs>
                    </a:gsLst>
                    <a:lin ang="2700000" scaled="1"/>
                  </a:gradFill>
                  <a:cs typeface="B Sina" panose="00000700000000000000" pitchFamily="2" charset="-78"/>
                </a:endParaRPr>
              </a:p>
            </p:txBody>
          </p:sp>
          <p:sp>
            <p:nvSpPr>
              <p:cNvPr id="9" name="Rectangle 60">
                <a:extLst>
                  <a:ext uri="{FF2B5EF4-FFF2-40B4-BE49-F238E27FC236}">
                    <a16:creationId xmlns:a16="http://schemas.microsoft.com/office/drawing/2014/main" id="{0C087F43-88D9-4F16-4422-0541DCE98309}"/>
                  </a:ext>
                </a:extLst>
              </p:cNvPr>
              <p:cNvSpPr>
                <a:spLocks/>
              </p:cNvSpPr>
              <p:nvPr/>
            </p:nvSpPr>
            <p:spPr bwMode="auto">
              <a:xfrm>
                <a:off x="1553095" y="3192859"/>
                <a:ext cx="431484" cy="333371"/>
              </a:xfrm>
              <a:prstGeom prst="rect">
                <a:avLst/>
              </a:prstGeom>
              <a:noFill/>
              <a:ln>
                <a:noFill/>
              </a:ln>
              <a:extLst>
                <a:ext uri="{909E8E84-426E-40dd-AFC4-6F175D3DCCD1}">
                  <a14:hiddenFill xmlns:a14="http://schemas.microsoft.com/office/drawing/2010/main" xmlns:p14="http://schemas.microsoft.com/office/powerpoint/2010/main" xmlns:lc="http://schemas.openxmlformats.org/drawingml/2006/lockedCanvas" xmlns="">
                    <a:solidFill>
                      <a:srgbClr val="FFFFFF"/>
                    </a:solidFill>
                  </a14:hiddenFill>
                </a:ext>
                <a:ext uri="{91240B29-F687-4f45-9708-019B960494DF}">
                  <a14:hiddenLine xmlns:a14="http://schemas.microsoft.com/office/drawing/2010/main" xmlns:p14="http://schemas.microsoft.com/office/powerpoint/2010/main" xmlns:lc="http://schemas.openxmlformats.org/drawingml/2006/lockedCanvas" xmlns="" w="12700">
                    <a:solidFill>
                      <a:schemeClr val="tx1"/>
                    </a:solidFill>
                    <a:miter lim="800000"/>
                    <a:headEnd/>
                    <a:tailEnd/>
                  </a14:hiddenLine>
                </a:ext>
              </a:extLst>
            </p:spPr>
            <p:txBody>
              <a:bodyPr wrap="none" lIns="0" tIns="0" rIns="0" bIns="0">
                <a:normAutofit/>
              </a:bodyPr>
              <a:lstStyle/>
              <a:p>
                <a:pPr algn="ctr" rtl="1">
                  <a:tabLst>
                    <a:tab pos="355591" algn="l"/>
                    <a:tab pos="711182" algn="l"/>
                    <a:tab pos="1066773" algn="l"/>
                    <a:tab pos="1422365" algn="l"/>
                    <a:tab pos="1777955" algn="l"/>
                    <a:tab pos="2133547" algn="l"/>
                    <a:tab pos="2489138" algn="l"/>
                    <a:tab pos="2844729" algn="l"/>
                    <a:tab pos="3200320" algn="l"/>
                    <a:tab pos="3555911" algn="l"/>
                    <a:tab pos="3911502" algn="l"/>
                    <a:tab pos="4267094" algn="l"/>
                  </a:tabLst>
                </a:pPr>
                <a:r>
                  <a:rPr lang="fa-IR" sz="2000" dirty="0">
                    <a:gradFill>
                      <a:gsLst>
                        <a:gs pos="0">
                          <a:srgbClr val="CDA23D"/>
                        </a:gs>
                        <a:gs pos="55000">
                          <a:srgbClr val="E1B64A"/>
                        </a:gs>
                        <a:gs pos="100000">
                          <a:srgbClr val="F7E880">
                            <a:lumMod val="99000"/>
                          </a:srgbClr>
                        </a:gs>
                      </a:gsLst>
                      <a:lin ang="2700000" scaled="1"/>
                    </a:gradFill>
                    <a:cs typeface="B Sina" panose="00000700000000000000" pitchFamily="2" charset="-78"/>
                  </a:rPr>
                  <a:t>03</a:t>
                </a:r>
                <a:endParaRPr lang="en-US" sz="2000" dirty="0">
                  <a:gradFill>
                    <a:gsLst>
                      <a:gs pos="0">
                        <a:srgbClr val="CDA23D"/>
                      </a:gs>
                      <a:gs pos="55000">
                        <a:srgbClr val="E1B64A"/>
                      </a:gs>
                      <a:gs pos="100000">
                        <a:srgbClr val="F7E880">
                          <a:lumMod val="99000"/>
                        </a:srgbClr>
                      </a:gs>
                    </a:gsLst>
                    <a:lin ang="2700000" scaled="1"/>
                  </a:gradFill>
                  <a:cs typeface="B Sina" panose="00000700000000000000" pitchFamily="2" charset="-78"/>
                </a:endParaRPr>
              </a:p>
            </p:txBody>
          </p:sp>
          <p:sp>
            <p:nvSpPr>
              <p:cNvPr id="11" name="Freeform: Shape 61">
                <a:extLst>
                  <a:ext uri="{FF2B5EF4-FFF2-40B4-BE49-F238E27FC236}">
                    <a16:creationId xmlns:a16="http://schemas.microsoft.com/office/drawing/2014/main" id="{EE2C2FC4-F78D-1EA3-A0E2-E3D5AEE0586F}"/>
                  </a:ext>
                </a:extLst>
              </p:cNvPr>
              <p:cNvSpPr>
                <a:spLocks/>
              </p:cNvSpPr>
              <p:nvPr/>
            </p:nvSpPr>
            <p:spPr bwMode="auto">
              <a:xfrm>
                <a:off x="1179281" y="1962150"/>
                <a:ext cx="525872" cy="904514"/>
              </a:xfrm>
              <a:custGeom>
                <a:avLst/>
                <a:gdLst>
                  <a:gd name="T0" fmla="*/ 20480 w 21376"/>
                  <a:gd name="T1" fmla="*/ 9 h 21548"/>
                  <a:gd name="T2" fmla="*/ 19217 w 21376"/>
                  <a:gd name="T3" fmla="*/ 526 h 21548"/>
                  <a:gd name="T4" fmla="*/ 17791 w 21376"/>
                  <a:gd name="T5" fmla="*/ 4091 h 21548"/>
                  <a:gd name="T6" fmla="*/ 17387 w 21376"/>
                  <a:gd name="T7" fmla="*/ 4418 h 21548"/>
                  <a:gd name="T8" fmla="*/ 14022 w 21376"/>
                  <a:gd name="T9" fmla="*/ 5624 h 21548"/>
                  <a:gd name="T10" fmla="*/ 12155 w 21376"/>
                  <a:gd name="T11" fmla="*/ 5932 h 21548"/>
                  <a:gd name="T12" fmla="*/ 9221 w 21376"/>
                  <a:gd name="T13" fmla="*/ 5932 h 21548"/>
                  <a:gd name="T14" fmla="*/ 7354 w 21376"/>
                  <a:gd name="T15" fmla="*/ 5624 h 21548"/>
                  <a:gd name="T16" fmla="*/ 3989 w 21376"/>
                  <a:gd name="T17" fmla="*/ 4418 h 21548"/>
                  <a:gd name="T18" fmla="*/ 3585 w 21376"/>
                  <a:gd name="T19" fmla="*/ 4091 h 21548"/>
                  <a:gd name="T20" fmla="*/ 2159 w 21376"/>
                  <a:gd name="T21" fmla="*/ 526 h 21548"/>
                  <a:gd name="T22" fmla="*/ 896 w 21376"/>
                  <a:gd name="T23" fmla="*/ 9 h 21548"/>
                  <a:gd name="T24" fmla="*/ 29 w 21376"/>
                  <a:gd name="T25" fmla="*/ 782 h 21548"/>
                  <a:gd name="T26" fmla="*/ 1470 w 21376"/>
                  <a:gd name="T27" fmla="*/ 4381 h 21548"/>
                  <a:gd name="T28" fmla="*/ 2856 w 21376"/>
                  <a:gd name="T29" fmla="*/ 5505 h 21548"/>
                  <a:gd name="T30" fmla="*/ 7395 w 21376"/>
                  <a:gd name="T31" fmla="*/ 7131 h 21548"/>
                  <a:gd name="T32" fmla="*/ 7401 w 21376"/>
                  <a:gd name="T33" fmla="*/ 20812 h 21548"/>
                  <a:gd name="T34" fmla="*/ 8656 w 21376"/>
                  <a:gd name="T35" fmla="*/ 21548 h 21548"/>
                  <a:gd name="T36" fmla="*/ 8682 w 21376"/>
                  <a:gd name="T37" fmla="*/ 21548 h 21548"/>
                  <a:gd name="T38" fmla="*/ 9936 w 21376"/>
                  <a:gd name="T39" fmla="*/ 20812 h 21548"/>
                  <a:gd name="T40" fmla="*/ 9938 w 21376"/>
                  <a:gd name="T41" fmla="*/ 13643 h 21548"/>
                  <a:gd name="T42" fmla="*/ 10654 w 21376"/>
                  <a:gd name="T43" fmla="*/ 13224 h 21548"/>
                  <a:gd name="T44" fmla="*/ 11370 w 21376"/>
                  <a:gd name="T45" fmla="*/ 13643 h 21548"/>
                  <a:gd name="T46" fmla="*/ 11375 w 21376"/>
                  <a:gd name="T47" fmla="*/ 20812 h 21548"/>
                  <a:gd name="T48" fmla="*/ 12629 w 21376"/>
                  <a:gd name="T49" fmla="*/ 21548 h 21548"/>
                  <a:gd name="T50" fmla="*/ 12655 w 21376"/>
                  <a:gd name="T51" fmla="*/ 21548 h 21548"/>
                  <a:gd name="T52" fmla="*/ 13910 w 21376"/>
                  <a:gd name="T53" fmla="*/ 20812 h 21548"/>
                  <a:gd name="T54" fmla="*/ 13913 w 21376"/>
                  <a:gd name="T55" fmla="*/ 7156 h 21548"/>
                  <a:gd name="T56" fmla="*/ 18520 w 21376"/>
                  <a:gd name="T57" fmla="*/ 5505 h 21548"/>
                  <a:gd name="T58" fmla="*/ 19907 w 21376"/>
                  <a:gd name="T59" fmla="*/ 4381 h 21548"/>
                  <a:gd name="T60" fmla="*/ 21347 w 21376"/>
                  <a:gd name="T61" fmla="*/ 782 h 21548"/>
                  <a:gd name="T62" fmla="*/ 20480 w 21376"/>
                  <a:gd name="T63" fmla="*/ 9 h 21548"/>
                  <a:gd name="T64" fmla="*/ 20480 w 21376"/>
                  <a:gd name="T65" fmla="*/ 9 h 21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376" h="21548">
                    <a:moveTo>
                      <a:pt x="20480" y="9"/>
                    </a:moveTo>
                    <a:cubicBezTo>
                      <a:pt x="19902" y="-52"/>
                      <a:pt x="19352" y="190"/>
                      <a:pt x="19217" y="526"/>
                    </a:cubicBezTo>
                    <a:lnTo>
                      <a:pt x="17791" y="4091"/>
                    </a:lnTo>
                    <a:cubicBezTo>
                      <a:pt x="17736" y="4227"/>
                      <a:pt x="17591" y="4345"/>
                      <a:pt x="17387" y="4418"/>
                    </a:cubicBezTo>
                    <a:lnTo>
                      <a:pt x="14022" y="5624"/>
                    </a:lnTo>
                    <a:cubicBezTo>
                      <a:pt x="13460" y="5825"/>
                      <a:pt x="12814" y="5932"/>
                      <a:pt x="12155" y="5932"/>
                    </a:cubicBezTo>
                    <a:lnTo>
                      <a:pt x="9221" y="5932"/>
                    </a:lnTo>
                    <a:cubicBezTo>
                      <a:pt x="8562" y="5932"/>
                      <a:pt x="7916" y="5825"/>
                      <a:pt x="7354" y="5624"/>
                    </a:cubicBezTo>
                    <a:lnTo>
                      <a:pt x="3989" y="4418"/>
                    </a:lnTo>
                    <a:cubicBezTo>
                      <a:pt x="3785" y="4345"/>
                      <a:pt x="3640" y="4227"/>
                      <a:pt x="3585" y="4091"/>
                    </a:cubicBezTo>
                    <a:lnTo>
                      <a:pt x="2159" y="526"/>
                    </a:lnTo>
                    <a:cubicBezTo>
                      <a:pt x="2024" y="190"/>
                      <a:pt x="1475" y="-52"/>
                      <a:pt x="896" y="9"/>
                    </a:cubicBezTo>
                    <a:cubicBezTo>
                      <a:pt x="278" y="75"/>
                      <a:pt x="-112" y="429"/>
                      <a:pt x="29" y="782"/>
                    </a:cubicBezTo>
                    <a:lnTo>
                      <a:pt x="1470" y="4381"/>
                    </a:lnTo>
                    <a:cubicBezTo>
                      <a:pt x="1655" y="4846"/>
                      <a:pt x="2161" y="5256"/>
                      <a:pt x="2856" y="5505"/>
                    </a:cubicBezTo>
                    <a:lnTo>
                      <a:pt x="7395" y="7131"/>
                    </a:lnTo>
                    <a:lnTo>
                      <a:pt x="7401" y="20812"/>
                    </a:lnTo>
                    <a:cubicBezTo>
                      <a:pt x="7401" y="21219"/>
                      <a:pt x="7963" y="21548"/>
                      <a:pt x="8656" y="21548"/>
                    </a:cubicBezTo>
                    <a:lnTo>
                      <a:pt x="8682" y="21548"/>
                    </a:lnTo>
                    <a:cubicBezTo>
                      <a:pt x="9375" y="21548"/>
                      <a:pt x="9936" y="21219"/>
                      <a:pt x="9936" y="20812"/>
                    </a:cubicBezTo>
                    <a:lnTo>
                      <a:pt x="9938" y="13643"/>
                    </a:lnTo>
                    <a:cubicBezTo>
                      <a:pt x="9938" y="13411"/>
                      <a:pt x="10259" y="13224"/>
                      <a:pt x="10654" y="13224"/>
                    </a:cubicBezTo>
                    <a:cubicBezTo>
                      <a:pt x="11049" y="13224"/>
                      <a:pt x="11370" y="13411"/>
                      <a:pt x="11370" y="13643"/>
                    </a:cubicBezTo>
                    <a:lnTo>
                      <a:pt x="11375" y="20812"/>
                    </a:lnTo>
                    <a:cubicBezTo>
                      <a:pt x="11375" y="21219"/>
                      <a:pt x="11936" y="21548"/>
                      <a:pt x="12629" y="21548"/>
                    </a:cubicBezTo>
                    <a:lnTo>
                      <a:pt x="12655" y="21548"/>
                    </a:lnTo>
                    <a:cubicBezTo>
                      <a:pt x="13348" y="21548"/>
                      <a:pt x="13910" y="21219"/>
                      <a:pt x="13910" y="20812"/>
                    </a:cubicBezTo>
                    <a:lnTo>
                      <a:pt x="13913" y="7156"/>
                    </a:lnTo>
                    <a:lnTo>
                      <a:pt x="18520" y="5505"/>
                    </a:lnTo>
                    <a:cubicBezTo>
                      <a:pt x="19215" y="5256"/>
                      <a:pt x="19721" y="4846"/>
                      <a:pt x="19907" y="4381"/>
                    </a:cubicBezTo>
                    <a:lnTo>
                      <a:pt x="21347" y="782"/>
                    </a:lnTo>
                    <a:cubicBezTo>
                      <a:pt x="21488" y="429"/>
                      <a:pt x="21098" y="75"/>
                      <a:pt x="20480" y="9"/>
                    </a:cubicBezTo>
                    <a:close/>
                    <a:moveTo>
                      <a:pt x="20480" y="9"/>
                    </a:moveTo>
                  </a:path>
                </a:pathLst>
              </a:custGeom>
              <a:gradFill>
                <a:gsLst>
                  <a:gs pos="0">
                    <a:srgbClr val="CDA23D"/>
                  </a:gs>
                  <a:gs pos="55000">
                    <a:srgbClr val="E1B64A"/>
                  </a:gs>
                  <a:gs pos="100000">
                    <a:srgbClr val="F7E880">
                      <a:lumMod val="99000"/>
                    </a:srgbClr>
                  </a:gs>
                </a:gsLst>
                <a:lin ang="2700000" scaled="1"/>
              </a:gradFill>
              <a:ln w="25400" cap="flat">
                <a:noFill/>
                <a:prstDash val="solid"/>
                <a:miter lim="800000"/>
                <a:headEnd type="none" w="med" len="med"/>
                <a:tailEnd type="none" w="med" len="med"/>
              </a:ln>
              <a:extLst>
                <a:ext uri="{909E8E84-426E-40dd-AFC4-6F175D3DCCD1}">
                  <a14:hiddenFill xmlns:a14="http://schemas.microsoft.com/office/drawing/2010/main" xmlns:p14="http://schemas.microsoft.com/office/powerpoint/2010/main" xmlns:lc="http://schemas.openxmlformats.org/drawingml/2006/lockedCanvas" xmlns="">
                    <a:solidFill>
                      <a:srgbClr val="FFFFFF"/>
                    </a:solidFill>
                  </a14:hiddenFill>
                </a:ext>
              </a:extLst>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12" name="Rectangle 62">
                <a:extLst>
                  <a:ext uri="{FF2B5EF4-FFF2-40B4-BE49-F238E27FC236}">
                    <a16:creationId xmlns:a16="http://schemas.microsoft.com/office/drawing/2014/main" id="{60E6D0B2-5B5A-8A9B-4747-A97EA3CCA9F4}"/>
                  </a:ext>
                </a:extLst>
              </p:cNvPr>
              <p:cNvSpPr/>
              <p:nvPr/>
            </p:nvSpPr>
            <p:spPr>
              <a:xfrm>
                <a:off x="2170759" y="3220089"/>
                <a:ext cx="3966060" cy="45719"/>
              </a:xfrm>
              <a:prstGeom prst="rect">
                <a:avLst/>
              </a:prstGeom>
              <a:solidFill>
                <a:srgbClr val="E1B64A"/>
              </a:solidFill>
              <a:ln>
                <a:noFill/>
              </a:ln>
            </p:spPr>
            <p:style>
              <a:lnRef idx="2">
                <a:schemeClr val="dk1"/>
              </a:lnRef>
              <a:fillRef idx="1">
                <a:schemeClr val="lt1"/>
              </a:fillRef>
              <a:effectRef idx="0">
                <a:schemeClr val="dk1"/>
              </a:effectRef>
              <a:fontRef idx="minor">
                <a:schemeClr val="dk1"/>
              </a:fontRef>
            </p:style>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grpSp>
            <p:nvGrpSpPr>
              <p:cNvPr id="13" name="Group 64">
                <a:extLst>
                  <a:ext uri="{FF2B5EF4-FFF2-40B4-BE49-F238E27FC236}">
                    <a16:creationId xmlns:a16="http://schemas.microsoft.com/office/drawing/2014/main" id="{C88F9098-A5FC-01CC-D1CE-1BB31B9D929F}"/>
                  </a:ext>
                </a:extLst>
              </p:cNvPr>
              <p:cNvGrpSpPr/>
              <p:nvPr/>
            </p:nvGrpSpPr>
            <p:grpSpPr>
              <a:xfrm>
                <a:off x="2250602" y="3144456"/>
                <a:ext cx="202068" cy="202066"/>
                <a:chOff x="2250602" y="3144456"/>
                <a:chExt cx="202068" cy="202066"/>
              </a:xfrm>
            </p:grpSpPr>
            <p:sp>
              <p:nvSpPr>
                <p:cNvPr id="21" name="Oval 75">
                  <a:extLst>
                    <a:ext uri="{FF2B5EF4-FFF2-40B4-BE49-F238E27FC236}">
                      <a16:creationId xmlns:a16="http://schemas.microsoft.com/office/drawing/2014/main" id="{0FAF623F-F102-1D39-8E1B-477AF64D00C4}"/>
                    </a:ext>
                  </a:extLst>
                </p:cNvPr>
                <p:cNvSpPr/>
                <p:nvPr/>
              </p:nvSpPr>
              <p:spPr>
                <a:xfrm>
                  <a:off x="2250602" y="3144456"/>
                  <a:ext cx="202068" cy="202066"/>
                </a:xfrm>
                <a:prstGeom prst="ellipse">
                  <a:avLst/>
                </a:prstGeom>
                <a:gradFill>
                  <a:gsLst>
                    <a:gs pos="0">
                      <a:srgbClr val="CDA23D"/>
                    </a:gs>
                    <a:gs pos="55000">
                      <a:srgbClr val="E1B64A"/>
                    </a:gs>
                    <a:gs pos="100000">
                      <a:srgbClr val="F7E880">
                        <a:lumMod val="99000"/>
                      </a:srgbClr>
                    </a:gs>
                  </a:gsLst>
                  <a:lin ang="2700000" scaled="1"/>
                </a:gradFill>
                <a:ln>
                  <a:noFill/>
                </a:ln>
              </p:spPr>
              <p:style>
                <a:lnRef idx="2">
                  <a:schemeClr val="dk1"/>
                </a:lnRef>
                <a:fillRef idx="1">
                  <a:schemeClr val="lt1"/>
                </a:fillRef>
                <a:effectRef idx="0">
                  <a:schemeClr val="dk1"/>
                </a:effectRef>
                <a:fontRef idx="minor">
                  <a:schemeClr val="dk1"/>
                </a:fontRef>
              </p:style>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22" name="Freeform: Shape 80">
                  <a:extLst>
                    <a:ext uri="{FF2B5EF4-FFF2-40B4-BE49-F238E27FC236}">
                      <a16:creationId xmlns:a16="http://schemas.microsoft.com/office/drawing/2014/main" id="{AD6EA902-12DC-DC75-8126-E07B411FE8B6}"/>
                    </a:ext>
                  </a:extLst>
                </p:cNvPr>
                <p:cNvSpPr>
                  <a:spLocks/>
                </p:cNvSpPr>
                <p:nvPr/>
              </p:nvSpPr>
              <p:spPr bwMode="auto">
                <a:xfrm>
                  <a:off x="2283157" y="3169067"/>
                  <a:ext cx="144899" cy="144900"/>
                </a:xfrm>
                <a:custGeom>
                  <a:avLst/>
                  <a:gdLst>
                    <a:gd name="T0" fmla="*/ 230941 w 21591"/>
                    <a:gd name="T1" fmla="*/ 88335 h 21594"/>
                    <a:gd name="T2" fmla="*/ 224359 w 21591"/>
                    <a:gd name="T3" fmla="*/ 84207 h 21594"/>
                    <a:gd name="T4" fmla="*/ 218663 w 21591"/>
                    <a:gd name="T5" fmla="*/ 83526 h 21594"/>
                    <a:gd name="T6" fmla="*/ 153089 w 21591"/>
                    <a:gd name="T7" fmla="*/ 83494 h 21594"/>
                    <a:gd name="T8" fmla="*/ 149900 w 21591"/>
                    <a:gd name="T9" fmla="*/ 82208 h 21594"/>
                    <a:gd name="T10" fmla="*/ 147814 w 21591"/>
                    <a:gd name="T11" fmla="*/ 79495 h 21594"/>
                    <a:gd name="T12" fmla="*/ 128813 w 21591"/>
                    <a:gd name="T13" fmla="*/ 11380 h 21594"/>
                    <a:gd name="T14" fmla="*/ 126068 w 21591"/>
                    <a:gd name="T15" fmla="*/ 5187 h 21594"/>
                    <a:gd name="T16" fmla="*/ 116686 w 21591"/>
                    <a:gd name="T17" fmla="*/ 0 h 21594"/>
                    <a:gd name="T18" fmla="*/ 107305 w 21591"/>
                    <a:gd name="T19" fmla="*/ 5198 h 21594"/>
                    <a:gd name="T20" fmla="*/ 104570 w 21591"/>
                    <a:gd name="T21" fmla="*/ 11412 h 21594"/>
                    <a:gd name="T22" fmla="*/ 85569 w 21591"/>
                    <a:gd name="T23" fmla="*/ 79484 h 21594"/>
                    <a:gd name="T24" fmla="*/ 83472 w 21591"/>
                    <a:gd name="T25" fmla="*/ 82208 h 21594"/>
                    <a:gd name="T26" fmla="*/ 80306 w 21591"/>
                    <a:gd name="T27" fmla="*/ 83494 h 21594"/>
                    <a:gd name="T28" fmla="*/ 14721 w 21591"/>
                    <a:gd name="T29" fmla="*/ 83526 h 21594"/>
                    <a:gd name="T30" fmla="*/ 6971 w 21591"/>
                    <a:gd name="T31" fmla="*/ 84931 h 21594"/>
                    <a:gd name="T32" fmla="*/ 2453 w 21591"/>
                    <a:gd name="T33" fmla="*/ 88324 h 21594"/>
                    <a:gd name="T34" fmla="*/ 11 w 21591"/>
                    <a:gd name="T35" fmla="*/ 95187 h 21594"/>
                    <a:gd name="T36" fmla="*/ 3070 w 21591"/>
                    <a:gd name="T37" fmla="*/ 103065 h 21594"/>
                    <a:gd name="T38" fmla="*/ 7652 w 21591"/>
                    <a:gd name="T39" fmla="*/ 107009 h 21594"/>
                    <a:gd name="T40" fmla="*/ 60505 w 21591"/>
                    <a:gd name="T41" fmla="*/ 141764 h 21594"/>
                    <a:gd name="T42" fmla="*/ 62958 w 21591"/>
                    <a:gd name="T43" fmla="*/ 147038 h 21594"/>
                    <a:gd name="T44" fmla="*/ 62807 w 21591"/>
                    <a:gd name="T45" fmla="*/ 148216 h 21594"/>
                    <a:gd name="T46" fmla="*/ 42260 w 21591"/>
                    <a:gd name="T47" fmla="*/ 215391 h 21594"/>
                    <a:gd name="T48" fmla="*/ 41234 w 21591"/>
                    <a:gd name="T49" fmla="*/ 221497 h 21594"/>
                    <a:gd name="T50" fmla="*/ 43439 w 21591"/>
                    <a:gd name="T51" fmla="*/ 228727 h 21594"/>
                    <a:gd name="T52" fmla="*/ 52345 w 21591"/>
                    <a:gd name="T53" fmla="*/ 233255 h 21594"/>
                    <a:gd name="T54" fmla="*/ 62677 w 21591"/>
                    <a:gd name="T55" fmla="*/ 228803 h 21594"/>
                    <a:gd name="T56" fmla="*/ 114352 w 21591"/>
                    <a:gd name="T57" fmla="*/ 184894 h 21594"/>
                    <a:gd name="T58" fmla="*/ 117065 w 21591"/>
                    <a:gd name="T59" fmla="*/ 184051 h 21594"/>
                    <a:gd name="T60" fmla="*/ 119680 w 21591"/>
                    <a:gd name="T61" fmla="*/ 184829 h 21594"/>
                    <a:gd name="T62" fmla="*/ 174143 w 21591"/>
                    <a:gd name="T63" fmla="*/ 229094 h 21594"/>
                    <a:gd name="T64" fmla="*/ 184346 w 21591"/>
                    <a:gd name="T65" fmla="*/ 233352 h 21594"/>
                    <a:gd name="T66" fmla="*/ 184725 w 21591"/>
                    <a:gd name="T67" fmla="*/ 233363 h 21594"/>
                    <a:gd name="T68" fmla="*/ 193112 w 21591"/>
                    <a:gd name="T69" fmla="*/ 228975 h 21594"/>
                    <a:gd name="T70" fmla="*/ 195371 w 21591"/>
                    <a:gd name="T71" fmla="*/ 221767 h 21594"/>
                    <a:gd name="T72" fmla="*/ 194171 w 21591"/>
                    <a:gd name="T73" fmla="*/ 215240 h 21594"/>
                    <a:gd name="T74" fmla="*/ 171074 w 21591"/>
                    <a:gd name="T75" fmla="*/ 147632 h 21594"/>
                    <a:gd name="T76" fmla="*/ 170901 w 21591"/>
                    <a:gd name="T77" fmla="*/ 146433 h 21594"/>
                    <a:gd name="T78" fmla="*/ 173127 w 21591"/>
                    <a:gd name="T79" fmla="*/ 141635 h 21594"/>
                    <a:gd name="T80" fmla="*/ 225721 w 21591"/>
                    <a:gd name="T81" fmla="*/ 107009 h 21594"/>
                    <a:gd name="T82" fmla="*/ 230314 w 21591"/>
                    <a:gd name="T83" fmla="*/ 103065 h 21594"/>
                    <a:gd name="T84" fmla="*/ 233362 w 21591"/>
                    <a:gd name="T85" fmla="*/ 95176 h 21594"/>
                    <a:gd name="T86" fmla="*/ 230941 w 21591"/>
                    <a:gd name="T87" fmla="*/ 88335 h 21594"/>
                    <a:gd name="T88" fmla="*/ 230941 w 21591"/>
                    <a:gd name="T89" fmla="*/ 88335 h 215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591" h="21594">
                      <a:moveTo>
                        <a:pt x="21367" y="8174"/>
                      </a:moveTo>
                      <a:cubicBezTo>
                        <a:pt x="21159" y="7927"/>
                        <a:pt x="20937" y="7845"/>
                        <a:pt x="20758" y="7792"/>
                      </a:cubicBezTo>
                      <a:cubicBezTo>
                        <a:pt x="20574" y="7743"/>
                        <a:pt x="20407" y="7730"/>
                        <a:pt x="20231" y="7729"/>
                      </a:cubicBezTo>
                      <a:lnTo>
                        <a:pt x="14164" y="7726"/>
                      </a:lnTo>
                      <a:cubicBezTo>
                        <a:pt x="14107" y="7729"/>
                        <a:pt x="13977" y="7691"/>
                        <a:pt x="13869" y="7607"/>
                      </a:cubicBezTo>
                      <a:cubicBezTo>
                        <a:pt x="13759" y="7525"/>
                        <a:pt x="13688" y="7411"/>
                        <a:pt x="13676" y="7356"/>
                      </a:cubicBezTo>
                      <a:lnTo>
                        <a:pt x="11918" y="1053"/>
                      </a:lnTo>
                      <a:cubicBezTo>
                        <a:pt x="11861" y="855"/>
                        <a:pt x="11797" y="675"/>
                        <a:pt x="11664" y="480"/>
                      </a:cubicBezTo>
                      <a:cubicBezTo>
                        <a:pt x="11544" y="304"/>
                        <a:pt x="11278" y="12"/>
                        <a:pt x="10796" y="0"/>
                      </a:cubicBezTo>
                      <a:cubicBezTo>
                        <a:pt x="10316" y="10"/>
                        <a:pt x="10048" y="303"/>
                        <a:pt x="9928" y="481"/>
                      </a:cubicBezTo>
                      <a:cubicBezTo>
                        <a:pt x="9796" y="677"/>
                        <a:pt x="9731" y="858"/>
                        <a:pt x="9675" y="1056"/>
                      </a:cubicBezTo>
                      <a:lnTo>
                        <a:pt x="7917" y="7355"/>
                      </a:lnTo>
                      <a:cubicBezTo>
                        <a:pt x="7905" y="7411"/>
                        <a:pt x="7834" y="7525"/>
                        <a:pt x="7723" y="7607"/>
                      </a:cubicBezTo>
                      <a:cubicBezTo>
                        <a:pt x="7616" y="7691"/>
                        <a:pt x="7486" y="7729"/>
                        <a:pt x="7430" y="7726"/>
                      </a:cubicBezTo>
                      <a:lnTo>
                        <a:pt x="1362" y="7729"/>
                      </a:lnTo>
                      <a:cubicBezTo>
                        <a:pt x="1127" y="7732"/>
                        <a:pt x="909" y="7748"/>
                        <a:pt x="645" y="7859"/>
                      </a:cubicBezTo>
                      <a:cubicBezTo>
                        <a:pt x="514" y="7917"/>
                        <a:pt x="363" y="8007"/>
                        <a:pt x="227" y="8173"/>
                      </a:cubicBezTo>
                      <a:cubicBezTo>
                        <a:pt x="89" y="8334"/>
                        <a:pt x="-4" y="8584"/>
                        <a:pt x="1" y="8808"/>
                      </a:cubicBezTo>
                      <a:cubicBezTo>
                        <a:pt x="8" y="9167"/>
                        <a:pt x="160" y="9386"/>
                        <a:pt x="284" y="9537"/>
                      </a:cubicBezTo>
                      <a:cubicBezTo>
                        <a:pt x="415" y="9691"/>
                        <a:pt x="554" y="9799"/>
                        <a:pt x="708" y="9902"/>
                      </a:cubicBezTo>
                      <a:lnTo>
                        <a:pt x="5598" y="13118"/>
                      </a:lnTo>
                      <a:cubicBezTo>
                        <a:pt x="5685" y="13155"/>
                        <a:pt x="5839" y="13426"/>
                        <a:pt x="5825" y="13606"/>
                      </a:cubicBezTo>
                      <a:cubicBezTo>
                        <a:pt x="5825" y="13651"/>
                        <a:pt x="5819" y="13688"/>
                        <a:pt x="5811" y="13715"/>
                      </a:cubicBezTo>
                      <a:lnTo>
                        <a:pt x="3910" y="19931"/>
                      </a:lnTo>
                      <a:cubicBezTo>
                        <a:pt x="3857" y="20111"/>
                        <a:pt x="3817" y="20284"/>
                        <a:pt x="3815" y="20496"/>
                      </a:cubicBezTo>
                      <a:cubicBezTo>
                        <a:pt x="3818" y="20674"/>
                        <a:pt x="3839" y="20905"/>
                        <a:pt x="4019" y="21165"/>
                      </a:cubicBezTo>
                      <a:cubicBezTo>
                        <a:pt x="4193" y="21433"/>
                        <a:pt x="4580" y="21600"/>
                        <a:pt x="4843" y="21584"/>
                      </a:cubicBezTo>
                      <a:cubicBezTo>
                        <a:pt x="5343" y="21556"/>
                        <a:pt x="5551" y="21359"/>
                        <a:pt x="5799" y="21172"/>
                      </a:cubicBezTo>
                      <a:lnTo>
                        <a:pt x="10580" y="17109"/>
                      </a:lnTo>
                      <a:cubicBezTo>
                        <a:pt x="10619" y="17073"/>
                        <a:pt x="10719" y="17031"/>
                        <a:pt x="10831" y="17031"/>
                      </a:cubicBezTo>
                      <a:cubicBezTo>
                        <a:pt x="10940" y="17031"/>
                        <a:pt x="11034" y="17069"/>
                        <a:pt x="11073" y="17103"/>
                      </a:cubicBezTo>
                      <a:lnTo>
                        <a:pt x="16112" y="21199"/>
                      </a:lnTo>
                      <a:cubicBezTo>
                        <a:pt x="16361" y="21380"/>
                        <a:pt x="16567" y="21567"/>
                        <a:pt x="17056" y="21593"/>
                      </a:cubicBezTo>
                      <a:cubicBezTo>
                        <a:pt x="17067" y="21594"/>
                        <a:pt x="17079" y="21594"/>
                        <a:pt x="17091" y="21594"/>
                      </a:cubicBezTo>
                      <a:cubicBezTo>
                        <a:pt x="17342" y="21594"/>
                        <a:pt x="17695" y="21442"/>
                        <a:pt x="17867" y="21188"/>
                      </a:cubicBezTo>
                      <a:cubicBezTo>
                        <a:pt x="18051" y="20931"/>
                        <a:pt x="18074" y="20695"/>
                        <a:pt x="18076" y="20521"/>
                      </a:cubicBezTo>
                      <a:cubicBezTo>
                        <a:pt x="18074" y="20293"/>
                        <a:pt x="18028" y="20110"/>
                        <a:pt x="17965" y="19917"/>
                      </a:cubicBezTo>
                      <a:lnTo>
                        <a:pt x="15828" y="13661"/>
                      </a:lnTo>
                      <a:cubicBezTo>
                        <a:pt x="15819" y="13635"/>
                        <a:pt x="15812" y="13597"/>
                        <a:pt x="15812" y="13550"/>
                      </a:cubicBezTo>
                      <a:cubicBezTo>
                        <a:pt x="15800" y="13381"/>
                        <a:pt x="15938" y="13140"/>
                        <a:pt x="16018" y="13106"/>
                      </a:cubicBezTo>
                      <a:lnTo>
                        <a:pt x="20884" y="9902"/>
                      </a:lnTo>
                      <a:cubicBezTo>
                        <a:pt x="21039" y="9799"/>
                        <a:pt x="21177" y="9690"/>
                        <a:pt x="21309" y="9537"/>
                      </a:cubicBezTo>
                      <a:cubicBezTo>
                        <a:pt x="21432" y="9384"/>
                        <a:pt x="21584" y="9166"/>
                        <a:pt x="21591" y="8807"/>
                      </a:cubicBezTo>
                      <a:cubicBezTo>
                        <a:pt x="21596" y="8585"/>
                        <a:pt x="21503" y="8335"/>
                        <a:pt x="21367" y="8174"/>
                      </a:cubicBezTo>
                      <a:close/>
                      <a:moveTo>
                        <a:pt x="21367" y="8174"/>
                      </a:moveTo>
                    </a:path>
                  </a:pathLst>
                </a:custGeom>
                <a:solidFill>
                  <a:schemeClr val="tx1"/>
                </a:solidFill>
                <a:ln>
                  <a:noFill/>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grpSp>
          <p:grpSp>
            <p:nvGrpSpPr>
              <p:cNvPr id="14" name="Group 65">
                <a:extLst>
                  <a:ext uri="{FF2B5EF4-FFF2-40B4-BE49-F238E27FC236}">
                    <a16:creationId xmlns:a16="http://schemas.microsoft.com/office/drawing/2014/main" id="{6D99EFA7-41A1-8A9B-39E8-7E7A4A149627}"/>
                  </a:ext>
                </a:extLst>
              </p:cNvPr>
              <p:cNvGrpSpPr/>
              <p:nvPr/>
            </p:nvGrpSpPr>
            <p:grpSpPr>
              <a:xfrm>
                <a:off x="4108629" y="3144456"/>
                <a:ext cx="202068" cy="202066"/>
                <a:chOff x="2250602" y="3144456"/>
                <a:chExt cx="202068" cy="202066"/>
              </a:xfrm>
            </p:grpSpPr>
            <p:sp>
              <p:nvSpPr>
                <p:cNvPr id="18" name="Oval 73">
                  <a:extLst>
                    <a:ext uri="{FF2B5EF4-FFF2-40B4-BE49-F238E27FC236}">
                      <a16:creationId xmlns:a16="http://schemas.microsoft.com/office/drawing/2014/main" id="{9DA12BB7-4668-9515-213A-3EB041402D9D}"/>
                    </a:ext>
                  </a:extLst>
                </p:cNvPr>
                <p:cNvSpPr/>
                <p:nvPr/>
              </p:nvSpPr>
              <p:spPr>
                <a:xfrm>
                  <a:off x="2250602" y="3144456"/>
                  <a:ext cx="202068" cy="202066"/>
                </a:xfrm>
                <a:prstGeom prst="ellipse">
                  <a:avLst/>
                </a:prstGeom>
                <a:gradFill>
                  <a:gsLst>
                    <a:gs pos="0">
                      <a:srgbClr val="CDA23D"/>
                    </a:gs>
                    <a:gs pos="55000">
                      <a:srgbClr val="E1B64A"/>
                    </a:gs>
                    <a:gs pos="100000">
                      <a:srgbClr val="F7E880">
                        <a:lumMod val="99000"/>
                      </a:srgbClr>
                    </a:gs>
                  </a:gsLst>
                  <a:lin ang="2700000" scaled="1"/>
                </a:gradFill>
                <a:ln>
                  <a:noFill/>
                </a:ln>
              </p:spPr>
              <p:style>
                <a:lnRef idx="2">
                  <a:schemeClr val="dk1"/>
                </a:lnRef>
                <a:fillRef idx="1">
                  <a:schemeClr val="lt1"/>
                </a:fillRef>
                <a:effectRef idx="0">
                  <a:schemeClr val="dk1"/>
                </a:effectRef>
                <a:fontRef idx="minor">
                  <a:schemeClr val="dk1"/>
                </a:fontRef>
              </p:style>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19" name="Freeform: Shape 74">
                  <a:extLst>
                    <a:ext uri="{FF2B5EF4-FFF2-40B4-BE49-F238E27FC236}">
                      <a16:creationId xmlns:a16="http://schemas.microsoft.com/office/drawing/2014/main" id="{2CD31446-07DE-DEF7-BFEB-5BC0839FB0EE}"/>
                    </a:ext>
                  </a:extLst>
                </p:cNvPr>
                <p:cNvSpPr>
                  <a:spLocks/>
                </p:cNvSpPr>
                <p:nvPr/>
              </p:nvSpPr>
              <p:spPr bwMode="auto">
                <a:xfrm>
                  <a:off x="2283157" y="3169067"/>
                  <a:ext cx="144899" cy="144900"/>
                </a:xfrm>
                <a:custGeom>
                  <a:avLst/>
                  <a:gdLst>
                    <a:gd name="T0" fmla="*/ 230941 w 21591"/>
                    <a:gd name="T1" fmla="*/ 88335 h 21594"/>
                    <a:gd name="T2" fmla="*/ 224359 w 21591"/>
                    <a:gd name="T3" fmla="*/ 84207 h 21594"/>
                    <a:gd name="T4" fmla="*/ 218663 w 21591"/>
                    <a:gd name="T5" fmla="*/ 83526 h 21594"/>
                    <a:gd name="T6" fmla="*/ 153089 w 21591"/>
                    <a:gd name="T7" fmla="*/ 83494 h 21594"/>
                    <a:gd name="T8" fmla="*/ 149900 w 21591"/>
                    <a:gd name="T9" fmla="*/ 82208 h 21594"/>
                    <a:gd name="T10" fmla="*/ 147814 w 21591"/>
                    <a:gd name="T11" fmla="*/ 79495 h 21594"/>
                    <a:gd name="T12" fmla="*/ 128813 w 21591"/>
                    <a:gd name="T13" fmla="*/ 11380 h 21594"/>
                    <a:gd name="T14" fmla="*/ 126068 w 21591"/>
                    <a:gd name="T15" fmla="*/ 5187 h 21594"/>
                    <a:gd name="T16" fmla="*/ 116686 w 21591"/>
                    <a:gd name="T17" fmla="*/ 0 h 21594"/>
                    <a:gd name="T18" fmla="*/ 107305 w 21591"/>
                    <a:gd name="T19" fmla="*/ 5198 h 21594"/>
                    <a:gd name="T20" fmla="*/ 104570 w 21591"/>
                    <a:gd name="T21" fmla="*/ 11412 h 21594"/>
                    <a:gd name="T22" fmla="*/ 85569 w 21591"/>
                    <a:gd name="T23" fmla="*/ 79484 h 21594"/>
                    <a:gd name="T24" fmla="*/ 83472 w 21591"/>
                    <a:gd name="T25" fmla="*/ 82208 h 21594"/>
                    <a:gd name="T26" fmla="*/ 80306 w 21591"/>
                    <a:gd name="T27" fmla="*/ 83494 h 21594"/>
                    <a:gd name="T28" fmla="*/ 14721 w 21591"/>
                    <a:gd name="T29" fmla="*/ 83526 h 21594"/>
                    <a:gd name="T30" fmla="*/ 6971 w 21591"/>
                    <a:gd name="T31" fmla="*/ 84931 h 21594"/>
                    <a:gd name="T32" fmla="*/ 2453 w 21591"/>
                    <a:gd name="T33" fmla="*/ 88324 h 21594"/>
                    <a:gd name="T34" fmla="*/ 11 w 21591"/>
                    <a:gd name="T35" fmla="*/ 95187 h 21594"/>
                    <a:gd name="T36" fmla="*/ 3070 w 21591"/>
                    <a:gd name="T37" fmla="*/ 103065 h 21594"/>
                    <a:gd name="T38" fmla="*/ 7652 w 21591"/>
                    <a:gd name="T39" fmla="*/ 107009 h 21594"/>
                    <a:gd name="T40" fmla="*/ 60505 w 21591"/>
                    <a:gd name="T41" fmla="*/ 141764 h 21594"/>
                    <a:gd name="T42" fmla="*/ 62958 w 21591"/>
                    <a:gd name="T43" fmla="*/ 147038 h 21594"/>
                    <a:gd name="T44" fmla="*/ 62807 w 21591"/>
                    <a:gd name="T45" fmla="*/ 148216 h 21594"/>
                    <a:gd name="T46" fmla="*/ 42260 w 21591"/>
                    <a:gd name="T47" fmla="*/ 215391 h 21594"/>
                    <a:gd name="T48" fmla="*/ 41234 w 21591"/>
                    <a:gd name="T49" fmla="*/ 221497 h 21594"/>
                    <a:gd name="T50" fmla="*/ 43439 w 21591"/>
                    <a:gd name="T51" fmla="*/ 228727 h 21594"/>
                    <a:gd name="T52" fmla="*/ 52345 w 21591"/>
                    <a:gd name="T53" fmla="*/ 233255 h 21594"/>
                    <a:gd name="T54" fmla="*/ 62677 w 21591"/>
                    <a:gd name="T55" fmla="*/ 228803 h 21594"/>
                    <a:gd name="T56" fmla="*/ 114352 w 21591"/>
                    <a:gd name="T57" fmla="*/ 184894 h 21594"/>
                    <a:gd name="T58" fmla="*/ 117065 w 21591"/>
                    <a:gd name="T59" fmla="*/ 184051 h 21594"/>
                    <a:gd name="T60" fmla="*/ 119680 w 21591"/>
                    <a:gd name="T61" fmla="*/ 184829 h 21594"/>
                    <a:gd name="T62" fmla="*/ 174143 w 21591"/>
                    <a:gd name="T63" fmla="*/ 229094 h 21594"/>
                    <a:gd name="T64" fmla="*/ 184346 w 21591"/>
                    <a:gd name="T65" fmla="*/ 233352 h 21594"/>
                    <a:gd name="T66" fmla="*/ 184725 w 21591"/>
                    <a:gd name="T67" fmla="*/ 233363 h 21594"/>
                    <a:gd name="T68" fmla="*/ 193112 w 21591"/>
                    <a:gd name="T69" fmla="*/ 228975 h 21594"/>
                    <a:gd name="T70" fmla="*/ 195371 w 21591"/>
                    <a:gd name="T71" fmla="*/ 221767 h 21594"/>
                    <a:gd name="T72" fmla="*/ 194171 w 21591"/>
                    <a:gd name="T73" fmla="*/ 215240 h 21594"/>
                    <a:gd name="T74" fmla="*/ 171074 w 21591"/>
                    <a:gd name="T75" fmla="*/ 147632 h 21594"/>
                    <a:gd name="T76" fmla="*/ 170901 w 21591"/>
                    <a:gd name="T77" fmla="*/ 146433 h 21594"/>
                    <a:gd name="T78" fmla="*/ 173127 w 21591"/>
                    <a:gd name="T79" fmla="*/ 141635 h 21594"/>
                    <a:gd name="T80" fmla="*/ 225721 w 21591"/>
                    <a:gd name="T81" fmla="*/ 107009 h 21594"/>
                    <a:gd name="T82" fmla="*/ 230314 w 21591"/>
                    <a:gd name="T83" fmla="*/ 103065 h 21594"/>
                    <a:gd name="T84" fmla="*/ 233362 w 21591"/>
                    <a:gd name="T85" fmla="*/ 95176 h 21594"/>
                    <a:gd name="T86" fmla="*/ 230941 w 21591"/>
                    <a:gd name="T87" fmla="*/ 88335 h 21594"/>
                    <a:gd name="T88" fmla="*/ 230941 w 21591"/>
                    <a:gd name="T89" fmla="*/ 88335 h 215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591" h="21594">
                      <a:moveTo>
                        <a:pt x="21367" y="8174"/>
                      </a:moveTo>
                      <a:cubicBezTo>
                        <a:pt x="21159" y="7927"/>
                        <a:pt x="20937" y="7845"/>
                        <a:pt x="20758" y="7792"/>
                      </a:cubicBezTo>
                      <a:cubicBezTo>
                        <a:pt x="20574" y="7743"/>
                        <a:pt x="20407" y="7730"/>
                        <a:pt x="20231" y="7729"/>
                      </a:cubicBezTo>
                      <a:lnTo>
                        <a:pt x="14164" y="7726"/>
                      </a:lnTo>
                      <a:cubicBezTo>
                        <a:pt x="14107" y="7729"/>
                        <a:pt x="13977" y="7691"/>
                        <a:pt x="13869" y="7607"/>
                      </a:cubicBezTo>
                      <a:cubicBezTo>
                        <a:pt x="13759" y="7525"/>
                        <a:pt x="13688" y="7411"/>
                        <a:pt x="13676" y="7356"/>
                      </a:cubicBezTo>
                      <a:lnTo>
                        <a:pt x="11918" y="1053"/>
                      </a:lnTo>
                      <a:cubicBezTo>
                        <a:pt x="11861" y="855"/>
                        <a:pt x="11797" y="675"/>
                        <a:pt x="11664" y="480"/>
                      </a:cubicBezTo>
                      <a:cubicBezTo>
                        <a:pt x="11544" y="304"/>
                        <a:pt x="11278" y="12"/>
                        <a:pt x="10796" y="0"/>
                      </a:cubicBezTo>
                      <a:cubicBezTo>
                        <a:pt x="10316" y="10"/>
                        <a:pt x="10048" y="303"/>
                        <a:pt x="9928" y="481"/>
                      </a:cubicBezTo>
                      <a:cubicBezTo>
                        <a:pt x="9796" y="677"/>
                        <a:pt x="9731" y="858"/>
                        <a:pt x="9675" y="1056"/>
                      </a:cubicBezTo>
                      <a:lnTo>
                        <a:pt x="7917" y="7355"/>
                      </a:lnTo>
                      <a:cubicBezTo>
                        <a:pt x="7905" y="7411"/>
                        <a:pt x="7834" y="7525"/>
                        <a:pt x="7723" y="7607"/>
                      </a:cubicBezTo>
                      <a:cubicBezTo>
                        <a:pt x="7616" y="7691"/>
                        <a:pt x="7486" y="7729"/>
                        <a:pt x="7430" y="7726"/>
                      </a:cubicBezTo>
                      <a:lnTo>
                        <a:pt x="1362" y="7729"/>
                      </a:lnTo>
                      <a:cubicBezTo>
                        <a:pt x="1127" y="7732"/>
                        <a:pt x="909" y="7748"/>
                        <a:pt x="645" y="7859"/>
                      </a:cubicBezTo>
                      <a:cubicBezTo>
                        <a:pt x="514" y="7917"/>
                        <a:pt x="363" y="8007"/>
                        <a:pt x="227" y="8173"/>
                      </a:cubicBezTo>
                      <a:cubicBezTo>
                        <a:pt x="89" y="8334"/>
                        <a:pt x="-4" y="8584"/>
                        <a:pt x="1" y="8808"/>
                      </a:cubicBezTo>
                      <a:cubicBezTo>
                        <a:pt x="8" y="9167"/>
                        <a:pt x="160" y="9386"/>
                        <a:pt x="284" y="9537"/>
                      </a:cubicBezTo>
                      <a:cubicBezTo>
                        <a:pt x="415" y="9691"/>
                        <a:pt x="554" y="9799"/>
                        <a:pt x="708" y="9902"/>
                      </a:cubicBezTo>
                      <a:lnTo>
                        <a:pt x="5598" y="13118"/>
                      </a:lnTo>
                      <a:cubicBezTo>
                        <a:pt x="5685" y="13155"/>
                        <a:pt x="5839" y="13426"/>
                        <a:pt x="5825" y="13606"/>
                      </a:cubicBezTo>
                      <a:cubicBezTo>
                        <a:pt x="5825" y="13651"/>
                        <a:pt x="5819" y="13688"/>
                        <a:pt x="5811" y="13715"/>
                      </a:cubicBezTo>
                      <a:lnTo>
                        <a:pt x="3910" y="19931"/>
                      </a:lnTo>
                      <a:cubicBezTo>
                        <a:pt x="3857" y="20111"/>
                        <a:pt x="3817" y="20284"/>
                        <a:pt x="3815" y="20496"/>
                      </a:cubicBezTo>
                      <a:cubicBezTo>
                        <a:pt x="3818" y="20674"/>
                        <a:pt x="3839" y="20905"/>
                        <a:pt x="4019" y="21165"/>
                      </a:cubicBezTo>
                      <a:cubicBezTo>
                        <a:pt x="4193" y="21433"/>
                        <a:pt x="4580" y="21600"/>
                        <a:pt x="4843" y="21584"/>
                      </a:cubicBezTo>
                      <a:cubicBezTo>
                        <a:pt x="5343" y="21556"/>
                        <a:pt x="5551" y="21359"/>
                        <a:pt x="5799" y="21172"/>
                      </a:cubicBezTo>
                      <a:lnTo>
                        <a:pt x="10580" y="17109"/>
                      </a:lnTo>
                      <a:cubicBezTo>
                        <a:pt x="10619" y="17073"/>
                        <a:pt x="10719" y="17031"/>
                        <a:pt x="10831" y="17031"/>
                      </a:cubicBezTo>
                      <a:cubicBezTo>
                        <a:pt x="10940" y="17031"/>
                        <a:pt x="11034" y="17069"/>
                        <a:pt x="11073" y="17103"/>
                      </a:cubicBezTo>
                      <a:lnTo>
                        <a:pt x="16112" y="21199"/>
                      </a:lnTo>
                      <a:cubicBezTo>
                        <a:pt x="16361" y="21380"/>
                        <a:pt x="16567" y="21567"/>
                        <a:pt x="17056" y="21593"/>
                      </a:cubicBezTo>
                      <a:cubicBezTo>
                        <a:pt x="17067" y="21594"/>
                        <a:pt x="17079" y="21594"/>
                        <a:pt x="17091" y="21594"/>
                      </a:cubicBezTo>
                      <a:cubicBezTo>
                        <a:pt x="17342" y="21594"/>
                        <a:pt x="17695" y="21442"/>
                        <a:pt x="17867" y="21188"/>
                      </a:cubicBezTo>
                      <a:cubicBezTo>
                        <a:pt x="18051" y="20931"/>
                        <a:pt x="18074" y="20695"/>
                        <a:pt x="18076" y="20521"/>
                      </a:cubicBezTo>
                      <a:cubicBezTo>
                        <a:pt x="18074" y="20293"/>
                        <a:pt x="18028" y="20110"/>
                        <a:pt x="17965" y="19917"/>
                      </a:cubicBezTo>
                      <a:lnTo>
                        <a:pt x="15828" y="13661"/>
                      </a:lnTo>
                      <a:cubicBezTo>
                        <a:pt x="15819" y="13635"/>
                        <a:pt x="15812" y="13597"/>
                        <a:pt x="15812" y="13550"/>
                      </a:cubicBezTo>
                      <a:cubicBezTo>
                        <a:pt x="15800" y="13381"/>
                        <a:pt x="15938" y="13140"/>
                        <a:pt x="16018" y="13106"/>
                      </a:cubicBezTo>
                      <a:lnTo>
                        <a:pt x="20884" y="9902"/>
                      </a:lnTo>
                      <a:cubicBezTo>
                        <a:pt x="21039" y="9799"/>
                        <a:pt x="21177" y="9690"/>
                        <a:pt x="21309" y="9537"/>
                      </a:cubicBezTo>
                      <a:cubicBezTo>
                        <a:pt x="21432" y="9384"/>
                        <a:pt x="21584" y="9166"/>
                        <a:pt x="21591" y="8807"/>
                      </a:cubicBezTo>
                      <a:cubicBezTo>
                        <a:pt x="21596" y="8585"/>
                        <a:pt x="21503" y="8335"/>
                        <a:pt x="21367" y="8174"/>
                      </a:cubicBezTo>
                      <a:close/>
                      <a:moveTo>
                        <a:pt x="21367" y="8174"/>
                      </a:moveTo>
                    </a:path>
                  </a:pathLst>
                </a:custGeom>
                <a:solidFill>
                  <a:schemeClr val="tx1"/>
                </a:solidFill>
                <a:ln>
                  <a:noFill/>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grpSp>
          <p:grpSp>
            <p:nvGrpSpPr>
              <p:cNvPr id="15" name="Group 66">
                <a:extLst>
                  <a:ext uri="{FF2B5EF4-FFF2-40B4-BE49-F238E27FC236}">
                    <a16:creationId xmlns:a16="http://schemas.microsoft.com/office/drawing/2014/main" id="{082F90FD-E92E-F8EE-0C8B-F14E1438E4A6}"/>
                  </a:ext>
                </a:extLst>
              </p:cNvPr>
              <p:cNvGrpSpPr/>
              <p:nvPr/>
            </p:nvGrpSpPr>
            <p:grpSpPr>
              <a:xfrm>
                <a:off x="5966656" y="3144456"/>
                <a:ext cx="202068" cy="202066"/>
                <a:chOff x="2250602" y="3144456"/>
                <a:chExt cx="202068" cy="202066"/>
              </a:xfrm>
            </p:grpSpPr>
            <p:sp>
              <p:nvSpPr>
                <p:cNvPr id="16" name="Oval 70">
                  <a:extLst>
                    <a:ext uri="{FF2B5EF4-FFF2-40B4-BE49-F238E27FC236}">
                      <a16:creationId xmlns:a16="http://schemas.microsoft.com/office/drawing/2014/main" id="{8E4865B0-A17C-B05F-F34F-A5DABE578D03}"/>
                    </a:ext>
                  </a:extLst>
                </p:cNvPr>
                <p:cNvSpPr/>
                <p:nvPr/>
              </p:nvSpPr>
              <p:spPr>
                <a:xfrm>
                  <a:off x="2250602" y="3144456"/>
                  <a:ext cx="202068" cy="202066"/>
                </a:xfrm>
                <a:prstGeom prst="ellipse">
                  <a:avLst/>
                </a:prstGeom>
                <a:gradFill>
                  <a:gsLst>
                    <a:gs pos="0">
                      <a:srgbClr val="CDA23D"/>
                    </a:gs>
                    <a:gs pos="55000">
                      <a:srgbClr val="E1B64A"/>
                    </a:gs>
                    <a:gs pos="100000">
                      <a:srgbClr val="F7E880">
                        <a:lumMod val="99000"/>
                      </a:srgbClr>
                    </a:gs>
                  </a:gsLst>
                  <a:lin ang="2700000" scaled="1"/>
                </a:gradFill>
                <a:ln>
                  <a:noFill/>
                </a:ln>
              </p:spPr>
              <p:style>
                <a:lnRef idx="2">
                  <a:schemeClr val="dk1"/>
                </a:lnRef>
                <a:fillRef idx="1">
                  <a:schemeClr val="lt1"/>
                </a:fillRef>
                <a:effectRef idx="0">
                  <a:schemeClr val="dk1"/>
                </a:effectRef>
                <a:fontRef idx="minor">
                  <a:schemeClr val="dk1"/>
                </a:fontRef>
              </p:style>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17" name="Freeform: Shape 72">
                  <a:extLst>
                    <a:ext uri="{FF2B5EF4-FFF2-40B4-BE49-F238E27FC236}">
                      <a16:creationId xmlns:a16="http://schemas.microsoft.com/office/drawing/2014/main" id="{B8413F18-7865-E984-DE1B-C801FF58D985}"/>
                    </a:ext>
                  </a:extLst>
                </p:cNvPr>
                <p:cNvSpPr>
                  <a:spLocks/>
                </p:cNvSpPr>
                <p:nvPr/>
              </p:nvSpPr>
              <p:spPr bwMode="auto">
                <a:xfrm>
                  <a:off x="2283157" y="3169067"/>
                  <a:ext cx="144899" cy="144900"/>
                </a:xfrm>
                <a:custGeom>
                  <a:avLst/>
                  <a:gdLst>
                    <a:gd name="T0" fmla="*/ 230941 w 21591"/>
                    <a:gd name="T1" fmla="*/ 88335 h 21594"/>
                    <a:gd name="T2" fmla="*/ 224359 w 21591"/>
                    <a:gd name="T3" fmla="*/ 84207 h 21594"/>
                    <a:gd name="T4" fmla="*/ 218663 w 21591"/>
                    <a:gd name="T5" fmla="*/ 83526 h 21594"/>
                    <a:gd name="T6" fmla="*/ 153089 w 21591"/>
                    <a:gd name="T7" fmla="*/ 83494 h 21594"/>
                    <a:gd name="T8" fmla="*/ 149900 w 21591"/>
                    <a:gd name="T9" fmla="*/ 82208 h 21594"/>
                    <a:gd name="T10" fmla="*/ 147814 w 21591"/>
                    <a:gd name="T11" fmla="*/ 79495 h 21594"/>
                    <a:gd name="T12" fmla="*/ 128813 w 21591"/>
                    <a:gd name="T13" fmla="*/ 11380 h 21594"/>
                    <a:gd name="T14" fmla="*/ 126068 w 21591"/>
                    <a:gd name="T15" fmla="*/ 5187 h 21594"/>
                    <a:gd name="T16" fmla="*/ 116686 w 21591"/>
                    <a:gd name="T17" fmla="*/ 0 h 21594"/>
                    <a:gd name="T18" fmla="*/ 107305 w 21591"/>
                    <a:gd name="T19" fmla="*/ 5198 h 21594"/>
                    <a:gd name="T20" fmla="*/ 104570 w 21591"/>
                    <a:gd name="T21" fmla="*/ 11412 h 21594"/>
                    <a:gd name="T22" fmla="*/ 85569 w 21591"/>
                    <a:gd name="T23" fmla="*/ 79484 h 21594"/>
                    <a:gd name="T24" fmla="*/ 83472 w 21591"/>
                    <a:gd name="T25" fmla="*/ 82208 h 21594"/>
                    <a:gd name="T26" fmla="*/ 80306 w 21591"/>
                    <a:gd name="T27" fmla="*/ 83494 h 21594"/>
                    <a:gd name="T28" fmla="*/ 14721 w 21591"/>
                    <a:gd name="T29" fmla="*/ 83526 h 21594"/>
                    <a:gd name="T30" fmla="*/ 6971 w 21591"/>
                    <a:gd name="T31" fmla="*/ 84931 h 21594"/>
                    <a:gd name="T32" fmla="*/ 2453 w 21591"/>
                    <a:gd name="T33" fmla="*/ 88324 h 21594"/>
                    <a:gd name="T34" fmla="*/ 11 w 21591"/>
                    <a:gd name="T35" fmla="*/ 95187 h 21594"/>
                    <a:gd name="T36" fmla="*/ 3070 w 21591"/>
                    <a:gd name="T37" fmla="*/ 103065 h 21594"/>
                    <a:gd name="T38" fmla="*/ 7652 w 21591"/>
                    <a:gd name="T39" fmla="*/ 107009 h 21594"/>
                    <a:gd name="T40" fmla="*/ 60505 w 21591"/>
                    <a:gd name="T41" fmla="*/ 141764 h 21594"/>
                    <a:gd name="T42" fmla="*/ 62958 w 21591"/>
                    <a:gd name="T43" fmla="*/ 147038 h 21594"/>
                    <a:gd name="T44" fmla="*/ 62807 w 21591"/>
                    <a:gd name="T45" fmla="*/ 148216 h 21594"/>
                    <a:gd name="T46" fmla="*/ 42260 w 21591"/>
                    <a:gd name="T47" fmla="*/ 215391 h 21594"/>
                    <a:gd name="T48" fmla="*/ 41234 w 21591"/>
                    <a:gd name="T49" fmla="*/ 221497 h 21594"/>
                    <a:gd name="T50" fmla="*/ 43439 w 21591"/>
                    <a:gd name="T51" fmla="*/ 228727 h 21594"/>
                    <a:gd name="T52" fmla="*/ 52345 w 21591"/>
                    <a:gd name="T53" fmla="*/ 233255 h 21594"/>
                    <a:gd name="T54" fmla="*/ 62677 w 21591"/>
                    <a:gd name="T55" fmla="*/ 228803 h 21594"/>
                    <a:gd name="T56" fmla="*/ 114352 w 21591"/>
                    <a:gd name="T57" fmla="*/ 184894 h 21594"/>
                    <a:gd name="T58" fmla="*/ 117065 w 21591"/>
                    <a:gd name="T59" fmla="*/ 184051 h 21594"/>
                    <a:gd name="T60" fmla="*/ 119680 w 21591"/>
                    <a:gd name="T61" fmla="*/ 184829 h 21594"/>
                    <a:gd name="T62" fmla="*/ 174143 w 21591"/>
                    <a:gd name="T63" fmla="*/ 229094 h 21594"/>
                    <a:gd name="T64" fmla="*/ 184346 w 21591"/>
                    <a:gd name="T65" fmla="*/ 233352 h 21594"/>
                    <a:gd name="T66" fmla="*/ 184725 w 21591"/>
                    <a:gd name="T67" fmla="*/ 233363 h 21594"/>
                    <a:gd name="T68" fmla="*/ 193112 w 21591"/>
                    <a:gd name="T69" fmla="*/ 228975 h 21594"/>
                    <a:gd name="T70" fmla="*/ 195371 w 21591"/>
                    <a:gd name="T71" fmla="*/ 221767 h 21594"/>
                    <a:gd name="T72" fmla="*/ 194171 w 21591"/>
                    <a:gd name="T73" fmla="*/ 215240 h 21594"/>
                    <a:gd name="T74" fmla="*/ 171074 w 21591"/>
                    <a:gd name="T75" fmla="*/ 147632 h 21594"/>
                    <a:gd name="T76" fmla="*/ 170901 w 21591"/>
                    <a:gd name="T77" fmla="*/ 146433 h 21594"/>
                    <a:gd name="T78" fmla="*/ 173127 w 21591"/>
                    <a:gd name="T79" fmla="*/ 141635 h 21594"/>
                    <a:gd name="T80" fmla="*/ 225721 w 21591"/>
                    <a:gd name="T81" fmla="*/ 107009 h 21594"/>
                    <a:gd name="T82" fmla="*/ 230314 w 21591"/>
                    <a:gd name="T83" fmla="*/ 103065 h 21594"/>
                    <a:gd name="T84" fmla="*/ 233362 w 21591"/>
                    <a:gd name="T85" fmla="*/ 95176 h 21594"/>
                    <a:gd name="T86" fmla="*/ 230941 w 21591"/>
                    <a:gd name="T87" fmla="*/ 88335 h 21594"/>
                    <a:gd name="T88" fmla="*/ 230941 w 21591"/>
                    <a:gd name="T89" fmla="*/ 88335 h 215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591" h="21594">
                      <a:moveTo>
                        <a:pt x="21367" y="8174"/>
                      </a:moveTo>
                      <a:cubicBezTo>
                        <a:pt x="21159" y="7927"/>
                        <a:pt x="20937" y="7845"/>
                        <a:pt x="20758" y="7792"/>
                      </a:cubicBezTo>
                      <a:cubicBezTo>
                        <a:pt x="20574" y="7743"/>
                        <a:pt x="20407" y="7730"/>
                        <a:pt x="20231" y="7729"/>
                      </a:cubicBezTo>
                      <a:lnTo>
                        <a:pt x="14164" y="7726"/>
                      </a:lnTo>
                      <a:cubicBezTo>
                        <a:pt x="14107" y="7729"/>
                        <a:pt x="13977" y="7691"/>
                        <a:pt x="13869" y="7607"/>
                      </a:cubicBezTo>
                      <a:cubicBezTo>
                        <a:pt x="13759" y="7525"/>
                        <a:pt x="13688" y="7411"/>
                        <a:pt x="13676" y="7356"/>
                      </a:cubicBezTo>
                      <a:lnTo>
                        <a:pt x="11918" y="1053"/>
                      </a:lnTo>
                      <a:cubicBezTo>
                        <a:pt x="11861" y="855"/>
                        <a:pt x="11797" y="675"/>
                        <a:pt x="11664" y="480"/>
                      </a:cubicBezTo>
                      <a:cubicBezTo>
                        <a:pt x="11544" y="304"/>
                        <a:pt x="11278" y="12"/>
                        <a:pt x="10796" y="0"/>
                      </a:cubicBezTo>
                      <a:cubicBezTo>
                        <a:pt x="10316" y="10"/>
                        <a:pt x="10048" y="303"/>
                        <a:pt x="9928" y="481"/>
                      </a:cubicBezTo>
                      <a:cubicBezTo>
                        <a:pt x="9796" y="677"/>
                        <a:pt x="9731" y="858"/>
                        <a:pt x="9675" y="1056"/>
                      </a:cubicBezTo>
                      <a:lnTo>
                        <a:pt x="7917" y="7355"/>
                      </a:lnTo>
                      <a:cubicBezTo>
                        <a:pt x="7905" y="7411"/>
                        <a:pt x="7834" y="7525"/>
                        <a:pt x="7723" y="7607"/>
                      </a:cubicBezTo>
                      <a:cubicBezTo>
                        <a:pt x="7616" y="7691"/>
                        <a:pt x="7486" y="7729"/>
                        <a:pt x="7430" y="7726"/>
                      </a:cubicBezTo>
                      <a:lnTo>
                        <a:pt x="1362" y="7729"/>
                      </a:lnTo>
                      <a:cubicBezTo>
                        <a:pt x="1127" y="7732"/>
                        <a:pt x="909" y="7748"/>
                        <a:pt x="645" y="7859"/>
                      </a:cubicBezTo>
                      <a:cubicBezTo>
                        <a:pt x="514" y="7917"/>
                        <a:pt x="363" y="8007"/>
                        <a:pt x="227" y="8173"/>
                      </a:cubicBezTo>
                      <a:cubicBezTo>
                        <a:pt x="89" y="8334"/>
                        <a:pt x="-4" y="8584"/>
                        <a:pt x="1" y="8808"/>
                      </a:cubicBezTo>
                      <a:cubicBezTo>
                        <a:pt x="8" y="9167"/>
                        <a:pt x="160" y="9386"/>
                        <a:pt x="284" y="9537"/>
                      </a:cubicBezTo>
                      <a:cubicBezTo>
                        <a:pt x="415" y="9691"/>
                        <a:pt x="554" y="9799"/>
                        <a:pt x="708" y="9902"/>
                      </a:cubicBezTo>
                      <a:lnTo>
                        <a:pt x="5598" y="13118"/>
                      </a:lnTo>
                      <a:cubicBezTo>
                        <a:pt x="5685" y="13155"/>
                        <a:pt x="5839" y="13426"/>
                        <a:pt x="5825" y="13606"/>
                      </a:cubicBezTo>
                      <a:cubicBezTo>
                        <a:pt x="5825" y="13651"/>
                        <a:pt x="5819" y="13688"/>
                        <a:pt x="5811" y="13715"/>
                      </a:cubicBezTo>
                      <a:lnTo>
                        <a:pt x="3910" y="19931"/>
                      </a:lnTo>
                      <a:cubicBezTo>
                        <a:pt x="3857" y="20111"/>
                        <a:pt x="3817" y="20284"/>
                        <a:pt x="3815" y="20496"/>
                      </a:cubicBezTo>
                      <a:cubicBezTo>
                        <a:pt x="3818" y="20674"/>
                        <a:pt x="3839" y="20905"/>
                        <a:pt x="4019" y="21165"/>
                      </a:cubicBezTo>
                      <a:cubicBezTo>
                        <a:pt x="4193" y="21433"/>
                        <a:pt x="4580" y="21600"/>
                        <a:pt x="4843" y="21584"/>
                      </a:cubicBezTo>
                      <a:cubicBezTo>
                        <a:pt x="5343" y="21556"/>
                        <a:pt x="5551" y="21359"/>
                        <a:pt x="5799" y="21172"/>
                      </a:cubicBezTo>
                      <a:lnTo>
                        <a:pt x="10580" y="17109"/>
                      </a:lnTo>
                      <a:cubicBezTo>
                        <a:pt x="10619" y="17073"/>
                        <a:pt x="10719" y="17031"/>
                        <a:pt x="10831" y="17031"/>
                      </a:cubicBezTo>
                      <a:cubicBezTo>
                        <a:pt x="10940" y="17031"/>
                        <a:pt x="11034" y="17069"/>
                        <a:pt x="11073" y="17103"/>
                      </a:cubicBezTo>
                      <a:lnTo>
                        <a:pt x="16112" y="21199"/>
                      </a:lnTo>
                      <a:cubicBezTo>
                        <a:pt x="16361" y="21380"/>
                        <a:pt x="16567" y="21567"/>
                        <a:pt x="17056" y="21593"/>
                      </a:cubicBezTo>
                      <a:cubicBezTo>
                        <a:pt x="17067" y="21594"/>
                        <a:pt x="17079" y="21594"/>
                        <a:pt x="17091" y="21594"/>
                      </a:cubicBezTo>
                      <a:cubicBezTo>
                        <a:pt x="17342" y="21594"/>
                        <a:pt x="17695" y="21442"/>
                        <a:pt x="17867" y="21188"/>
                      </a:cubicBezTo>
                      <a:cubicBezTo>
                        <a:pt x="18051" y="20931"/>
                        <a:pt x="18074" y="20695"/>
                        <a:pt x="18076" y="20521"/>
                      </a:cubicBezTo>
                      <a:cubicBezTo>
                        <a:pt x="18074" y="20293"/>
                        <a:pt x="18028" y="20110"/>
                        <a:pt x="17965" y="19917"/>
                      </a:cubicBezTo>
                      <a:lnTo>
                        <a:pt x="15828" y="13661"/>
                      </a:lnTo>
                      <a:cubicBezTo>
                        <a:pt x="15819" y="13635"/>
                        <a:pt x="15812" y="13597"/>
                        <a:pt x="15812" y="13550"/>
                      </a:cubicBezTo>
                      <a:cubicBezTo>
                        <a:pt x="15800" y="13381"/>
                        <a:pt x="15938" y="13140"/>
                        <a:pt x="16018" y="13106"/>
                      </a:cubicBezTo>
                      <a:lnTo>
                        <a:pt x="20884" y="9902"/>
                      </a:lnTo>
                      <a:cubicBezTo>
                        <a:pt x="21039" y="9799"/>
                        <a:pt x="21177" y="9690"/>
                        <a:pt x="21309" y="9537"/>
                      </a:cubicBezTo>
                      <a:cubicBezTo>
                        <a:pt x="21432" y="9384"/>
                        <a:pt x="21584" y="9166"/>
                        <a:pt x="21591" y="8807"/>
                      </a:cubicBezTo>
                      <a:cubicBezTo>
                        <a:pt x="21596" y="8585"/>
                        <a:pt x="21503" y="8335"/>
                        <a:pt x="21367" y="8174"/>
                      </a:cubicBezTo>
                      <a:close/>
                      <a:moveTo>
                        <a:pt x="21367" y="8174"/>
                      </a:moveTo>
                    </a:path>
                  </a:pathLst>
                </a:custGeom>
                <a:solidFill>
                  <a:schemeClr val="tx1"/>
                </a:solidFill>
                <a:ln>
                  <a:noFill/>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grpSp>
        </p:grpSp>
        <p:sp>
          <p:nvSpPr>
            <p:cNvPr id="4" name="Freeform: Shape 49">
              <a:extLst>
                <a:ext uri="{FF2B5EF4-FFF2-40B4-BE49-F238E27FC236}">
                  <a16:creationId xmlns:a16="http://schemas.microsoft.com/office/drawing/2014/main" id="{CC8C4B62-FFB8-211C-672D-93183357ECBF}"/>
                </a:ext>
              </a:extLst>
            </p:cNvPr>
            <p:cNvSpPr>
              <a:spLocks/>
            </p:cNvSpPr>
            <p:nvPr/>
          </p:nvSpPr>
          <p:spPr bwMode="auto">
            <a:xfrm>
              <a:off x="728184" y="3207389"/>
              <a:ext cx="66194" cy="66184"/>
            </a:xfrm>
            <a:custGeom>
              <a:avLst/>
              <a:gdLst>
                <a:gd name="T0" fmla="*/ 21598 w 21598"/>
                <a:gd name="T1" fmla="*/ 10799 h 21598"/>
                <a:gd name="T2" fmla="*/ 20776 w 21598"/>
                <a:gd name="T3" fmla="*/ 6666 h 21598"/>
                <a:gd name="T4" fmla="*/ 18435 w 21598"/>
                <a:gd name="T5" fmla="*/ 3163 h 21598"/>
                <a:gd name="T6" fmla="*/ 14932 w 21598"/>
                <a:gd name="T7" fmla="*/ 822 h 21598"/>
                <a:gd name="T8" fmla="*/ 10799 w 21598"/>
                <a:gd name="T9" fmla="*/ 0 h 21598"/>
                <a:gd name="T10" fmla="*/ 6666 w 21598"/>
                <a:gd name="T11" fmla="*/ 822 h 21598"/>
                <a:gd name="T12" fmla="*/ 3163 w 21598"/>
                <a:gd name="T13" fmla="*/ 3163 h 21598"/>
                <a:gd name="T14" fmla="*/ 822 w 21598"/>
                <a:gd name="T15" fmla="*/ 6666 h 21598"/>
                <a:gd name="T16" fmla="*/ 0 w 21598"/>
                <a:gd name="T17" fmla="*/ 10799 h 21598"/>
                <a:gd name="T18" fmla="*/ 822 w 21598"/>
                <a:gd name="T19" fmla="*/ 14932 h 21598"/>
                <a:gd name="T20" fmla="*/ 3163 w 21598"/>
                <a:gd name="T21" fmla="*/ 18435 h 21598"/>
                <a:gd name="T22" fmla="*/ 6666 w 21598"/>
                <a:gd name="T23" fmla="*/ 20776 h 21598"/>
                <a:gd name="T24" fmla="*/ 10799 w 21598"/>
                <a:gd name="T25" fmla="*/ 21598 h 21598"/>
                <a:gd name="T26" fmla="*/ 14932 w 21598"/>
                <a:gd name="T27" fmla="*/ 20776 h 21598"/>
                <a:gd name="T28" fmla="*/ 18435 w 21598"/>
                <a:gd name="T29" fmla="*/ 18435 h 21598"/>
                <a:gd name="T30" fmla="*/ 20776 w 21598"/>
                <a:gd name="T31" fmla="*/ 14932 h 21598"/>
                <a:gd name="T32" fmla="*/ 21598 w 21598"/>
                <a:gd name="T33" fmla="*/ 10799 h 21598"/>
                <a:gd name="T34" fmla="*/ 21598 w 21598"/>
                <a:gd name="T35" fmla="*/ 10799 h 2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chemeClr val="tx1"/>
            </a:solidFill>
            <a:ln>
              <a:noFill/>
            </a:ln>
            <a:extLst>
              <a:ext uri="{91240B29-F687-4f45-9708-019B960494DF}">
                <a14:hiddenLine xmlns:a14="http://schemas.microsoft.com/office/drawing/2010/main" xmlns:p14="http://schemas.microsoft.com/office/powerpoint/2010/main" xmlns:lc="http://schemas.openxmlformats.org/drawingml/2006/lockedCanvas" xmlns="" w="25400" cap="flat">
                  <a:solidFill>
                    <a:schemeClr val="tx1"/>
                  </a:solidFill>
                  <a:miter lim="800000"/>
                  <a:headEnd type="none" w="med" len="med"/>
                  <a:tailEnd type="none" w="med" len="med"/>
                </a14:hiddenLine>
              </a:ext>
            </a:extLst>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5" name="Freeform: Shape 56">
              <a:extLst>
                <a:ext uri="{FF2B5EF4-FFF2-40B4-BE49-F238E27FC236}">
                  <a16:creationId xmlns:a16="http://schemas.microsoft.com/office/drawing/2014/main" id="{99C3BA33-3C8B-06A7-0B21-A67B641129DD}"/>
                </a:ext>
              </a:extLst>
            </p:cNvPr>
            <p:cNvSpPr>
              <a:spLocks/>
            </p:cNvSpPr>
            <p:nvPr/>
          </p:nvSpPr>
          <p:spPr bwMode="auto">
            <a:xfrm>
              <a:off x="1375410" y="2050395"/>
              <a:ext cx="127484" cy="127465"/>
            </a:xfrm>
            <a:custGeom>
              <a:avLst/>
              <a:gdLst>
                <a:gd name="T0" fmla="*/ 21598 w 21598"/>
                <a:gd name="T1" fmla="*/ 10799 h 21598"/>
                <a:gd name="T2" fmla="*/ 20776 w 21598"/>
                <a:gd name="T3" fmla="*/ 6666 h 21598"/>
                <a:gd name="T4" fmla="*/ 18435 w 21598"/>
                <a:gd name="T5" fmla="*/ 3163 h 21598"/>
                <a:gd name="T6" fmla="*/ 14932 w 21598"/>
                <a:gd name="T7" fmla="*/ 822 h 21598"/>
                <a:gd name="T8" fmla="*/ 10799 w 21598"/>
                <a:gd name="T9" fmla="*/ 0 h 21598"/>
                <a:gd name="T10" fmla="*/ 6666 w 21598"/>
                <a:gd name="T11" fmla="*/ 822 h 21598"/>
                <a:gd name="T12" fmla="*/ 3163 w 21598"/>
                <a:gd name="T13" fmla="*/ 3163 h 21598"/>
                <a:gd name="T14" fmla="*/ 822 w 21598"/>
                <a:gd name="T15" fmla="*/ 6666 h 21598"/>
                <a:gd name="T16" fmla="*/ 0 w 21598"/>
                <a:gd name="T17" fmla="*/ 10799 h 21598"/>
                <a:gd name="T18" fmla="*/ 822 w 21598"/>
                <a:gd name="T19" fmla="*/ 14932 h 21598"/>
                <a:gd name="T20" fmla="*/ 3163 w 21598"/>
                <a:gd name="T21" fmla="*/ 18435 h 21598"/>
                <a:gd name="T22" fmla="*/ 6666 w 21598"/>
                <a:gd name="T23" fmla="*/ 20776 h 21598"/>
                <a:gd name="T24" fmla="*/ 10799 w 21598"/>
                <a:gd name="T25" fmla="*/ 21598 h 21598"/>
                <a:gd name="T26" fmla="*/ 14932 w 21598"/>
                <a:gd name="T27" fmla="*/ 20776 h 21598"/>
                <a:gd name="T28" fmla="*/ 18435 w 21598"/>
                <a:gd name="T29" fmla="*/ 18435 h 21598"/>
                <a:gd name="T30" fmla="*/ 20776 w 21598"/>
                <a:gd name="T31" fmla="*/ 14932 h 21598"/>
                <a:gd name="T32" fmla="*/ 21598 w 21598"/>
                <a:gd name="T33" fmla="*/ 10799 h 21598"/>
                <a:gd name="T34" fmla="*/ 21598 w 21598"/>
                <a:gd name="T35" fmla="*/ 10799 h 2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gradFill>
              <a:gsLst>
                <a:gs pos="0">
                  <a:srgbClr val="CDA23D"/>
                </a:gs>
                <a:gs pos="55000">
                  <a:srgbClr val="E1B64A"/>
                </a:gs>
                <a:gs pos="100000">
                  <a:srgbClr val="F7E880">
                    <a:lumMod val="99000"/>
                  </a:srgbClr>
                </a:gs>
              </a:gsLst>
              <a:lin ang="2700000" scaled="1"/>
            </a:gradFill>
            <a:ln w="25400" cap="flat">
              <a:noFill/>
              <a:prstDash val="solid"/>
              <a:miter lim="800000"/>
              <a:headEnd type="none" w="med" len="med"/>
              <a:tailEnd type="none" w="med" len="med"/>
            </a:ln>
            <a:extLst>
              <a:ext uri="{909E8E84-426E-40dd-AFC4-6F175D3DCCD1}">
                <a14:hiddenFill xmlns:a14="http://schemas.microsoft.com/office/drawing/2010/main" xmlns:p14="http://schemas.microsoft.com/office/powerpoint/2010/main" xmlns:lc="http://schemas.openxmlformats.org/drawingml/2006/lockedCanvas" xmlns="">
                  <a:solidFill>
                    <a:srgbClr val="FFFFFF"/>
                  </a:solidFill>
                </a14:hiddenFill>
              </a:ext>
            </a:extLst>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grpSp>
    </p:spTree>
    <p:extLst>
      <p:ext uri="{BB962C8B-B14F-4D97-AF65-F5344CB8AC3E}">
        <p14:creationId xmlns:p14="http://schemas.microsoft.com/office/powerpoint/2010/main" val="42207778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ïşḻïďê-Rectangle 2"/>
          <p:cNvSpPr/>
          <p:nvPr/>
        </p:nvSpPr>
        <p:spPr>
          <a:xfrm>
            <a:off x="7802770" y="1604694"/>
            <a:ext cx="3284330" cy="4568178"/>
          </a:xfrm>
          <a:prstGeom prst="rect">
            <a:avLst/>
          </a:prstGeom>
          <a:gradFill>
            <a:gsLst>
              <a:gs pos="0">
                <a:srgbClr val="CDA23D"/>
              </a:gs>
              <a:gs pos="55000">
                <a:srgbClr val="E1B64A"/>
              </a:gs>
              <a:gs pos="100000">
                <a:srgbClr val="F7E880">
                  <a:lumMod val="99000"/>
                </a:srgbClr>
              </a:gs>
            </a:gsLst>
            <a:lin ang="2700000" scaled="1"/>
          </a:gradFill>
          <a:ln>
            <a:noFill/>
          </a:ln>
          <a:effectLst>
            <a:outerShdw blurRad="127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ïşḻïďê-Rectangle 4"/>
          <p:cNvSpPr/>
          <p:nvPr/>
        </p:nvSpPr>
        <p:spPr>
          <a:xfrm>
            <a:off x="8074760" y="1844029"/>
            <a:ext cx="2880589" cy="3827097"/>
          </a:xfrm>
          <a:prstGeom prst="rect">
            <a:avLst/>
          </a:prstGeom>
        </p:spPr>
        <p:txBody>
          <a:bodyPr wrap="square">
            <a:noAutofit/>
            <a:scene3d>
              <a:camera prst="orthographicFront"/>
              <a:lightRig rig="threePt" dir="t"/>
            </a:scene3d>
            <a:sp3d contourW="12700"/>
          </a:bodyPr>
          <a:lstStyle/>
          <a:p>
            <a:pPr algn="justLow" rtl="1">
              <a:lnSpc>
                <a:spcPct val="150000"/>
              </a:lnSpc>
              <a:spcBef>
                <a:spcPts val="0"/>
              </a:spcBef>
              <a:defRPr/>
            </a:pPr>
            <a:r>
              <a:rPr lang="fa-IR" sz="1600">
                <a:latin typeface="Vazir" panose="020B0603030804020204" pitchFamily="34" charset="-78"/>
                <a:cs typeface="B Zar" panose="00000400000000000000" pitchFamily="2" charset="-78"/>
              </a:rPr>
              <a:t>حسابداری علمی چند پارادایمی است که فاقد یک نظریه مرجع و فراگیر می‌باشد. پژوهش‌های مختلف در حوزه‌های مشابه حسابداری، اغلب به نتایج متناقض منجر شده‌اند و این امر دستیابی به اجماع نظری را دشوار ساخته است. در تاریخ تئوری‌پردازی حسابداری، دو رویکرد اصلی غالب بوده‌اند: </a:t>
            </a:r>
          </a:p>
          <a:p>
            <a:pPr marL="285750" indent="-285750" algn="justLow" rtl="1">
              <a:lnSpc>
                <a:spcPct val="150000"/>
              </a:lnSpc>
              <a:spcBef>
                <a:spcPts val="0"/>
              </a:spcBef>
              <a:buFont typeface="Arial" panose="020B0604020202020204" pitchFamily="34" charset="0"/>
              <a:buChar char="•"/>
              <a:defRPr/>
            </a:pPr>
            <a:r>
              <a:rPr lang="fa-IR" sz="1600">
                <a:latin typeface="Vazir" panose="020B0603030804020204" pitchFamily="34" charset="-78"/>
                <a:cs typeface="B Zar" panose="00000400000000000000" pitchFamily="2" charset="-78"/>
              </a:rPr>
              <a:t>رویکرد دستوری </a:t>
            </a:r>
          </a:p>
          <a:p>
            <a:pPr marL="285750" indent="-285750" algn="justLow" rtl="1">
              <a:lnSpc>
                <a:spcPct val="150000"/>
              </a:lnSpc>
              <a:spcBef>
                <a:spcPts val="0"/>
              </a:spcBef>
              <a:buFont typeface="Arial" panose="020B0604020202020204" pitchFamily="34" charset="0"/>
              <a:buChar char="•"/>
              <a:defRPr/>
            </a:pPr>
            <a:r>
              <a:rPr lang="fa-IR" sz="1600">
                <a:latin typeface="Vazir" panose="020B0603030804020204" pitchFamily="34" charset="-78"/>
                <a:cs typeface="B Zar" panose="00000400000000000000" pitchFamily="2" charset="-78"/>
              </a:rPr>
              <a:t>رویکرد اثباتی </a:t>
            </a:r>
            <a:endParaRPr lang="fa-IR" sz="1600" dirty="0">
              <a:latin typeface="Vazir" panose="020B0603030804020204" pitchFamily="34" charset="-78"/>
              <a:cs typeface="B Zar" panose="00000400000000000000" pitchFamily="2" charset="-78"/>
            </a:endParaRPr>
          </a:p>
        </p:txBody>
      </p:sp>
      <p:pic>
        <p:nvPicPr>
          <p:cNvPr id="33" name="图片占位符 32"/>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34" r="34"/>
          <a:stretch>
            <a:fillRect/>
          </a:stretch>
        </p:blipFill>
        <p:spPr>
          <a:xfrm>
            <a:off x="763800" y="1620000"/>
            <a:ext cx="6907219" cy="4568178"/>
          </a:xfrm>
        </p:spPr>
      </p:pic>
    </p:spTree>
    <p:custDataLst>
      <p:tags r:id="rId1"/>
    </p:custDataLst>
    <p:extLst>
      <p:ext uri="{BB962C8B-B14F-4D97-AF65-F5344CB8AC3E}">
        <p14:creationId xmlns:p14="http://schemas.microsoft.com/office/powerpoint/2010/main" val="10364734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7C580-3F58-AC58-6744-92772FD53515}"/>
            </a:ext>
          </a:extLst>
        </p:cNvPr>
        <p:cNvGrpSpPr/>
        <p:nvPr/>
      </p:nvGrpSpPr>
      <p:grpSpPr>
        <a:xfrm>
          <a:off x="0" y="0"/>
          <a:ext cx="0" cy="0"/>
          <a:chOff x="0" y="0"/>
          <a:chExt cx="0" cy="0"/>
        </a:xfrm>
      </p:grpSpPr>
      <p:sp>
        <p:nvSpPr>
          <p:cNvPr id="20" name="文本框 19">
            <a:extLst>
              <a:ext uri="{FF2B5EF4-FFF2-40B4-BE49-F238E27FC236}">
                <a16:creationId xmlns:a16="http://schemas.microsoft.com/office/drawing/2014/main" id="{F184BF90-6CC5-4F94-D5AC-7814B2B5E4F5}"/>
              </a:ext>
            </a:extLst>
          </p:cNvPr>
          <p:cNvSpPr txBox="1"/>
          <p:nvPr/>
        </p:nvSpPr>
        <p:spPr>
          <a:xfrm>
            <a:off x="711200" y="1248229"/>
            <a:ext cx="10980189" cy="4616648"/>
          </a:xfrm>
          <a:prstGeom prst="rect">
            <a:avLst/>
          </a:prstGeom>
          <a:noFill/>
        </p:spPr>
        <p:txBody>
          <a:bodyPr wrap="square" rtlCol="0">
            <a:spAutoFit/>
            <a:scene3d>
              <a:camera prst="orthographicFront"/>
              <a:lightRig rig="threePt" dir="t"/>
            </a:scene3d>
            <a:sp3d contourW="12700"/>
          </a:bodyPr>
          <a:lstStyle/>
          <a:p>
            <a:pPr algn="justLow" rtl="1">
              <a:lnSpc>
                <a:spcPct val="150000"/>
              </a:lnSpc>
              <a:spcBef>
                <a:spcPts val="0"/>
              </a:spcBef>
              <a:buFontTx/>
              <a:buNone/>
              <a:defRPr/>
            </a:pPr>
            <a:r>
              <a:rPr lang="fa-IR" sz="2800" dirty="0">
                <a:solidFill>
                  <a:schemeClr val="bg1"/>
                </a:solidFill>
                <a:latin typeface="Vazir" panose="020B0603030804020204" pitchFamily="34" charset="-78"/>
                <a:cs typeface="B Zar" panose="00000400000000000000" pitchFamily="2" charset="-78"/>
              </a:rPr>
              <a:t>تفکر بینابینی در دیدگاه لافلین یک شیوه فکری است که به‌جای انتخاب‌های دوقطبی در سه حوزه نظریه، روش‌شناسی و تغییر، پژوهشگر را در میانه طیف قرار می‌دهد. این رویکرد به پژوهشگر اجازه می‌دهد تا از تعصب نسبت به یک مکتب خاص فاصله بگیرد و از نکات مثبت رویکردهای مختلف بهره‌مند شود.</a:t>
            </a:r>
          </a:p>
          <a:p>
            <a:pPr algn="justLow" rtl="1">
              <a:lnSpc>
                <a:spcPct val="150000"/>
              </a:lnSpc>
              <a:spcBef>
                <a:spcPts val="0"/>
              </a:spcBef>
              <a:buFontTx/>
              <a:buNone/>
              <a:defRPr/>
            </a:pPr>
            <a:r>
              <a:rPr lang="fa-IR" sz="2800" dirty="0">
                <a:solidFill>
                  <a:schemeClr val="bg1"/>
                </a:solidFill>
                <a:latin typeface="Vazir" panose="020B0603030804020204" pitchFamily="34" charset="-78"/>
                <a:cs typeface="B Zar" panose="00000400000000000000" pitchFamily="2" charset="-78"/>
              </a:rPr>
              <a:t>لافلین تأکید می‌کند که تفکر بینابینی یک نظریه کامل نیست، بلکه نقش «اسکلت‌گونه» دارد ، یعنی می‌تواند پایه‌ای برای شکل‌گیری یک نظریه مادر در حسابداری باشد. همان‌طور که اسکلت بدن انسان ساختار پایه‌ای برای سایر اجزاست، تفکر بینابینی نیز می‌تواند ساختار پایه‌ای برای تلفیق پارادایم‌ها و نظریه‌های مختلف در حسابداری باشد.</a:t>
            </a:r>
          </a:p>
        </p:txBody>
      </p:sp>
      <p:sp>
        <p:nvSpPr>
          <p:cNvPr id="29" name="矩形 28">
            <a:extLst>
              <a:ext uri="{FF2B5EF4-FFF2-40B4-BE49-F238E27FC236}">
                <a16:creationId xmlns:a16="http://schemas.microsoft.com/office/drawing/2014/main" id="{CD2EC5B9-C9BA-1F89-F659-EEC5D95FA5E3}"/>
              </a:ext>
            </a:extLst>
          </p:cNvPr>
          <p:cNvSpPr/>
          <p:nvPr/>
        </p:nvSpPr>
        <p:spPr>
          <a:xfrm>
            <a:off x="2669310" y="425319"/>
            <a:ext cx="5765454" cy="646331"/>
          </a:xfrm>
          <a:prstGeom prst="rect">
            <a:avLst/>
          </a:prstGeom>
        </p:spPr>
        <p:txBody>
          <a:bodyPr wrap="square">
            <a:spAutoFit/>
            <a:scene3d>
              <a:camera prst="orthographicFront"/>
              <a:lightRig rig="threePt" dir="t"/>
            </a:scene3d>
            <a:sp3d contourW="12700"/>
          </a:bodyPr>
          <a:lstStyle/>
          <a:p>
            <a:pPr algn="ctr"/>
            <a:r>
              <a:rPr lang="fa-IR" altLang="zh-CN" sz="3600" b="1">
                <a:gradFill>
                  <a:gsLst>
                    <a:gs pos="0">
                      <a:srgbClr val="CDA23D"/>
                    </a:gs>
                    <a:gs pos="55000">
                      <a:srgbClr val="E1B64A"/>
                    </a:gs>
                    <a:gs pos="100000">
                      <a:srgbClr val="F7E880">
                        <a:lumMod val="99000"/>
                      </a:srgbClr>
                    </a:gs>
                  </a:gsLst>
                  <a:lin ang="2700000" scaled="1"/>
                </a:gradFill>
                <a:cs typeface="2  Titr" panose="00000700000000000000" pitchFamily="2" charset="-78"/>
              </a:rPr>
              <a:t>تفکر بینابینی در دیدگاه لافلین</a:t>
            </a:r>
            <a:endParaRPr lang="zh-CN" altLang="en-US" sz="3600" b="1" dirty="0">
              <a:gradFill>
                <a:gsLst>
                  <a:gs pos="0">
                    <a:srgbClr val="CDA23D"/>
                  </a:gs>
                  <a:gs pos="55000">
                    <a:srgbClr val="E1B64A"/>
                  </a:gs>
                  <a:gs pos="100000">
                    <a:srgbClr val="F7E880">
                      <a:lumMod val="99000"/>
                    </a:srgbClr>
                  </a:gs>
                </a:gsLst>
                <a:lin ang="2700000" scaled="1"/>
              </a:gradFill>
              <a:cs typeface="2  Titr" panose="00000700000000000000" pitchFamily="2" charset="-78"/>
            </a:endParaRPr>
          </a:p>
        </p:txBody>
      </p:sp>
      <p:cxnSp>
        <p:nvCxnSpPr>
          <p:cNvPr id="10" name="直接连接符 9">
            <a:extLst>
              <a:ext uri="{FF2B5EF4-FFF2-40B4-BE49-F238E27FC236}">
                <a16:creationId xmlns:a16="http://schemas.microsoft.com/office/drawing/2014/main" id="{6D1A7090-ACB6-759E-4CD0-62E467611CCF}"/>
              </a:ext>
            </a:extLst>
          </p:cNvPr>
          <p:cNvCxnSpPr>
            <a:cxnSpLocks/>
          </p:cNvCxnSpPr>
          <p:nvPr/>
        </p:nvCxnSpPr>
        <p:spPr>
          <a:xfrm>
            <a:off x="3165894" y="1170592"/>
            <a:ext cx="5002126" cy="0"/>
          </a:xfrm>
          <a:prstGeom prst="line">
            <a:avLst/>
          </a:prstGeom>
          <a:ln>
            <a:solidFill>
              <a:srgbClr val="E1B64A"/>
            </a:solidFill>
          </a:ln>
        </p:spPr>
        <p:style>
          <a:lnRef idx="1">
            <a:schemeClr val="accent1"/>
          </a:lnRef>
          <a:fillRef idx="0">
            <a:schemeClr val="accent1"/>
          </a:fillRef>
          <a:effectRef idx="0">
            <a:schemeClr val="accent1"/>
          </a:effectRef>
          <a:fontRef idx="minor">
            <a:schemeClr val="tx1"/>
          </a:fontRef>
        </p:style>
      </p:cxnSp>
      <p:grpSp>
        <p:nvGrpSpPr>
          <p:cNvPr id="2" name="Group 45">
            <a:extLst>
              <a:ext uri="{FF2B5EF4-FFF2-40B4-BE49-F238E27FC236}">
                <a16:creationId xmlns:a16="http://schemas.microsoft.com/office/drawing/2014/main" id="{338DD0B5-B39B-6EC2-3EA9-3512DCB9DFF4}"/>
              </a:ext>
            </a:extLst>
          </p:cNvPr>
          <p:cNvGrpSpPr/>
          <p:nvPr/>
        </p:nvGrpSpPr>
        <p:grpSpPr>
          <a:xfrm>
            <a:off x="1452578" y="4922983"/>
            <a:ext cx="8587350" cy="2192870"/>
            <a:chOff x="698765" y="1962150"/>
            <a:chExt cx="5469959" cy="1564080"/>
          </a:xfrm>
        </p:grpSpPr>
        <p:grpSp>
          <p:nvGrpSpPr>
            <p:cNvPr id="3" name="Group 46">
              <a:extLst>
                <a:ext uri="{FF2B5EF4-FFF2-40B4-BE49-F238E27FC236}">
                  <a16:creationId xmlns:a16="http://schemas.microsoft.com/office/drawing/2014/main" id="{F83A530C-530F-1C8B-E386-560C6D51BC3B}"/>
                </a:ext>
              </a:extLst>
            </p:cNvPr>
            <p:cNvGrpSpPr/>
            <p:nvPr/>
          </p:nvGrpSpPr>
          <p:grpSpPr>
            <a:xfrm>
              <a:off x="698765" y="1962150"/>
              <a:ext cx="5469959" cy="1564080"/>
              <a:chOff x="698765" y="1962150"/>
              <a:chExt cx="5469959" cy="1564080"/>
            </a:xfrm>
          </p:grpSpPr>
          <p:sp>
            <p:nvSpPr>
              <p:cNvPr id="6" name="Freeform: Shape 57">
                <a:extLst>
                  <a:ext uri="{FF2B5EF4-FFF2-40B4-BE49-F238E27FC236}">
                    <a16:creationId xmlns:a16="http://schemas.microsoft.com/office/drawing/2014/main" id="{AAA64F2F-CDF1-03DA-E7DB-AAD94DFD05A6}"/>
                  </a:ext>
                </a:extLst>
              </p:cNvPr>
              <p:cNvSpPr>
                <a:spLocks/>
              </p:cNvSpPr>
              <p:nvPr/>
            </p:nvSpPr>
            <p:spPr bwMode="auto">
              <a:xfrm>
                <a:off x="698765" y="2913238"/>
                <a:ext cx="1479550" cy="394653"/>
              </a:xfrm>
              <a:custGeom>
                <a:avLst/>
                <a:gdLst>
                  <a:gd name="T0" fmla="*/ 20680 w 21397"/>
                  <a:gd name="T1" fmla="*/ 14849 h 21600"/>
                  <a:gd name="T2" fmla="*/ 19751 w 21397"/>
                  <a:gd name="T3" fmla="*/ 16252 h 21600"/>
                  <a:gd name="T4" fmla="*/ 19368 w 21397"/>
                  <a:gd name="T5" fmla="*/ 17036 h 21600"/>
                  <a:gd name="T6" fmla="*/ 18751 w 21397"/>
                  <a:gd name="T7" fmla="*/ 17036 h 21600"/>
                  <a:gd name="T8" fmla="*/ 18650 w 21397"/>
                  <a:gd name="T9" fmla="*/ 16654 h 21600"/>
                  <a:gd name="T10" fmla="*/ 18650 w 21397"/>
                  <a:gd name="T11" fmla="*/ 13925 h 21600"/>
                  <a:gd name="T12" fmla="*/ 17939 w 21397"/>
                  <a:gd name="T13" fmla="*/ 11239 h 21600"/>
                  <a:gd name="T14" fmla="*/ 13653 w 21397"/>
                  <a:gd name="T15" fmla="*/ 11239 h 21600"/>
                  <a:gd name="T16" fmla="*/ 13553 w 21397"/>
                  <a:gd name="T17" fmla="*/ 10858 h 21600"/>
                  <a:gd name="T18" fmla="*/ 13553 w 21397"/>
                  <a:gd name="T19" fmla="*/ 2688 h 21600"/>
                  <a:gd name="T20" fmla="*/ 12841 w 21397"/>
                  <a:gd name="T21" fmla="*/ 0 h 21600"/>
                  <a:gd name="T22" fmla="*/ 8556 w 21397"/>
                  <a:gd name="T23" fmla="*/ 0 h 21600"/>
                  <a:gd name="T24" fmla="*/ 7844 w 21397"/>
                  <a:gd name="T25" fmla="*/ 2689 h 21600"/>
                  <a:gd name="T26" fmla="*/ 7844 w 21397"/>
                  <a:gd name="T27" fmla="*/ 5418 h 21600"/>
                  <a:gd name="T28" fmla="*/ 7744 w 21397"/>
                  <a:gd name="T29" fmla="*/ 5797 h 21600"/>
                  <a:gd name="T30" fmla="*/ 3458 w 21397"/>
                  <a:gd name="T31" fmla="*/ 5797 h 21600"/>
                  <a:gd name="T32" fmla="*/ 2746 w 21397"/>
                  <a:gd name="T33" fmla="*/ 8485 h 21600"/>
                  <a:gd name="T34" fmla="*/ 2746 w 21397"/>
                  <a:gd name="T35" fmla="*/ 16656 h 21600"/>
                  <a:gd name="T36" fmla="*/ 2646 w 21397"/>
                  <a:gd name="T37" fmla="*/ 17035 h 21600"/>
                  <a:gd name="T38" fmla="*/ 2028 w 21397"/>
                  <a:gd name="T39" fmla="*/ 17035 h 21600"/>
                  <a:gd name="T40" fmla="*/ 1645 w 21397"/>
                  <a:gd name="T41" fmla="*/ 16251 h 21600"/>
                  <a:gd name="T42" fmla="*/ 716 w 21397"/>
                  <a:gd name="T43" fmla="*/ 14849 h 21600"/>
                  <a:gd name="T44" fmla="*/ 20 w 21397"/>
                  <a:gd name="T45" fmla="*/ 17453 h 21600"/>
                  <a:gd name="T46" fmla="*/ 903 w 21397"/>
                  <a:gd name="T47" fmla="*/ 21599 h 21600"/>
                  <a:gd name="T48" fmla="*/ 1650 w 21397"/>
                  <a:gd name="T49" fmla="*/ 20100 h 21600"/>
                  <a:gd name="T50" fmla="*/ 2027 w 21397"/>
                  <a:gd name="T51" fmla="*/ 19343 h 21600"/>
                  <a:gd name="T52" fmla="*/ 2645 w 21397"/>
                  <a:gd name="T53" fmla="*/ 19343 h 21600"/>
                  <a:gd name="T54" fmla="*/ 3357 w 21397"/>
                  <a:gd name="T55" fmla="*/ 16654 h 21600"/>
                  <a:gd name="T56" fmla="*/ 3357 w 21397"/>
                  <a:gd name="T57" fmla="*/ 8485 h 21600"/>
                  <a:gd name="T58" fmla="*/ 3458 w 21397"/>
                  <a:gd name="T59" fmla="*/ 8104 h 21600"/>
                  <a:gd name="T60" fmla="*/ 7743 w 21397"/>
                  <a:gd name="T61" fmla="*/ 8104 h 21600"/>
                  <a:gd name="T62" fmla="*/ 8455 w 21397"/>
                  <a:gd name="T63" fmla="*/ 5415 h 21600"/>
                  <a:gd name="T64" fmla="*/ 8455 w 21397"/>
                  <a:gd name="T65" fmla="*/ 2689 h 21600"/>
                  <a:gd name="T66" fmla="*/ 8556 w 21397"/>
                  <a:gd name="T67" fmla="*/ 2307 h 21600"/>
                  <a:gd name="T68" fmla="*/ 12840 w 21397"/>
                  <a:gd name="T69" fmla="*/ 2307 h 21600"/>
                  <a:gd name="T70" fmla="*/ 12941 w 21397"/>
                  <a:gd name="T71" fmla="*/ 2689 h 21600"/>
                  <a:gd name="T72" fmla="*/ 12941 w 21397"/>
                  <a:gd name="T73" fmla="*/ 12392 h 21600"/>
                  <a:gd name="T74" fmla="*/ 13247 w 21397"/>
                  <a:gd name="T75" fmla="*/ 13546 h 21600"/>
                  <a:gd name="T76" fmla="*/ 17939 w 21397"/>
                  <a:gd name="T77" fmla="*/ 13546 h 21600"/>
                  <a:gd name="T78" fmla="*/ 18039 w 21397"/>
                  <a:gd name="T79" fmla="*/ 13924 h 21600"/>
                  <a:gd name="T80" fmla="*/ 18039 w 21397"/>
                  <a:gd name="T81" fmla="*/ 16657 h 21600"/>
                  <a:gd name="T82" fmla="*/ 18750 w 21397"/>
                  <a:gd name="T83" fmla="*/ 19343 h 21600"/>
                  <a:gd name="T84" fmla="*/ 19369 w 21397"/>
                  <a:gd name="T85" fmla="*/ 19343 h 21600"/>
                  <a:gd name="T86" fmla="*/ 19746 w 21397"/>
                  <a:gd name="T87" fmla="*/ 20101 h 21600"/>
                  <a:gd name="T88" fmla="*/ 20493 w 21397"/>
                  <a:gd name="T89" fmla="*/ 21600 h 21600"/>
                  <a:gd name="T90" fmla="*/ 21376 w 21397"/>
                  <a:gd name="T91" fmla="*/ 17454 h 21600"/>
                  <a:gd name="T92" fmla="*/ 20680 w 21397"/>
                  <a:gd name="T93" fmla="*/ 14849 h 21600"/>
                  <a:gd name="T94" fmla="*/ 20680 w 21397"/>
                  <a:gd name="T95" fmla="*/ 14849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397" h="21600">
                    <a:moveTo>
                      <a:pt x="20680" y="14849"/>
                    </a:moveTo>
                    <a:cubicBezTo>
                      <a:pt x="20297" y="14559"/>
                      <a:pt x="19946" y="15186"/>
                      <a:pt x="19751" y="16252"/>
                    </a:cubicBezTo>
                    <a:cubicBezTo>
                      <a:pt x="19663" y="16732"/>
                      <a:pt x="19523" y="17036"/>
                      <a:pt x="19368" y="17036"/>
                    </a:cubicBezTo>
                    <a:lnTo>
                      <a:pt x="18751" y="17036"/>
                    </a:lnTo>
                    <a:cubicBezTo>
                      <a:pt x="18696" y="17036"/>
                      <a:pt x="18650" y="16864"/>
                      <a:pt x="18650" y="16654"/>
                    </a:cubicBezTo>
                    <a:lnTo>
                      <a:pt x="18650" y="13925"/>
                    </a:lnTo>
                    <a:cubicBezTo>
                      <a:pt x="18650" y="12442"/>
                      <a:pt x="18332" y="11239"/>
                      <a:pt x="17939" y="11239"/>
                    </a:cubicBezTo>
                    <a:lnTo>
                      <a:pt x="13653" y="11239"/>
                    </a:lnTo>
                    <a:cubicBezTo>
                      <a:pt x="13598" y="11239"/>
                      <a:pt x="13553" y="11068"/>
                      <a:pt x="13553" y="10858"/>
                    </a:cubicBezTo>
                    <a:lnTo>
                      <a:pt x="13553" y="2688"/>
                    </a:lnTo>
                    <a:cubicBezTo>
                      <a:pt x="13553" y="1203"/>
                      <a:pt x="13234" y="0"/>
                      <a:pt x="12841" y="0"/>
                    </a:cubicBezTo>
                    <a:lnTo>
                      <a:pt x="8556" y="0"/>
                    </a:lnTo>
                    <a:cubicBezTo>
                      <a:pt x="8165" y="0"/>
                      <a:pt x="7844" y="1210"/>
                      <a:pt x="7844" y="2689"/>
                    </a:cubicBezTo>
                    <a:lnTo>
                      <a:pt x="7844" y="5418"/>
                    </a:lnTo>
                    <a:cubicBezTo>
                      <a:pt x="7844" y="5627"/>
                      <a:pt x="7799" y="5797"/>
                      <a:pt x="7744" y="5797"/>
                    </a:cubicBezTo>
                    <a:lnTo>
                      <a:pt x="3458" y="5797"/>
                    </a:lnTo>
                    <a:cubicBezTo>
                      <a:pt x="3065" y="5797"/>
                      <a:pt x="2746" y="7000"/>
                      <a:pt x="2746" y="8485"/>
                    </a:cubicBezTo>
                    <a:lnTo>
                      <a:pt x="2746" y="16656"/>
                    </a:lnTo>
                    <a:cubicBezTo>
                      <a:pt x="2746" y="16865"/>
                      <a:pt x="2701" y="17035"/>
                      <a:pt x="2646" y="17035"/>
                    </a:cubicBezTo>
                    <a:lnTo>
                      <a:pt x="2028" y="17035"/>
                    </a:lnTo>
                    <a:cubicBezTo>
                      <a:pt x="1873" y="17035"/>
                      <a:pt x="1733" y="16731"/>
                      <a:pt x="1645" y="16251"/>
                    </a:cubicBezTo>
                    <a:cubicBezTo>
                      <a:pt x="1450" y="15185"/>
                      <a:pt x="1099" y="14559"/>
                      <a:pt x="716" y="14849"/>
                    </a:cubicBezTo>
                    <a:cubicBezTo>
                      <a:pt x="372" y="15110"/>
                      <a:pt x="92" y="16154"/>
                      <a:pt x="20" y="17453"/>
                    </a:cubicBezTo>
                    <a:cubicBezTo>
                      <a:pt x="-102" y="19658"/>
                      <a:pt x="340" y="21599"/>
                      <a:pt x="903" y="21599"/>
                    </a:cubicBezTo>
                    <a:cubicBezTo>
                      <a:pt x="1214" y="21599"/>
                      <a:pt x="1488" y="21004"/>
                      <a:pt x="1650" y="20100"/>
                    </a:cubicBezTo>
                    <a:cubicBezTo>
                      <a:pt x="1735" y="19626"/>
                      <a:pt x="1876" y="19343"/>
                      <a:pt x="2027" y="19343"/>
                    </a:cubicBezTo>
                    <a:lnTo>
                      <a:pt x="2645" y="19343"/>
                    </a:lnTo>
                    <a:cubicBezTo>
                      <a:pt x="3038" y="19343"/>
                      <a:pt x="3357" y="18139"/>
                      <a:pt x="3357" y="16654"/>
                    </a:cubicBezTo>
                    <a:lnTo>
                      <a:pt x="3357" y="8485"/>
                    </a:lnTo>
                    <a:cubicBezTo>
                      <a:pt x="3357" y="8275"/>
                      <a:pt x="3402" y="8104"/>
                      <a:pt x="3458" y="8104"/>
                    </a:cubicBezTo>
                    <a:lnTo>
                      <a:pt x="7743" y="8104"/>
                    </a:lnTo>
                    <a:cubicBezTo>
                      <a:pt x="8134" y="8104"/>
                      <a:pt x="8455" y="6894"/>
                      <a:pt x="8455" y="5415"/>
                    </a:cubicBezTo>
                    <a:lnTo>
                      <a:pt x="8455" y="2689"/>
                    </a:lnTo>
                    <a:cubicBezTo>
                      <a:pt x="8455" y="2478"/>
                      <a:pt x="8500" y="2307"/>
                      <a:pt x="8556" y="2307"/>
                    </a:cubicBezTo>
                    <a:lnTo>
                      <a:pt x="12840" y="2307"/>
                    </a:lnTo>
                    <a:cubicBezTo>
                      <a:pt x="12896" y="2307"/>
                      <a:pt x="12941" y="2478"/>
                      <a:pt x="12941" y="2689"/>
                    </a:cubicBezTo>
                    <a:lnTo>
                      <a:pt x="12941" y="12392"/>
                    </a:lnTo>
                    <a:cubicBezTo>
                      <a:pt x="12941" y="13029"/>
                      <a:pt x="13078" y="13546"/>
                      <a:pt x="13247" y="13546"/>
                    </a:cubicBezTo>
                    <a:lnTo>
                      <a:pt x="17939" y="13546"/>
                    </a:lnTo>
                    <a:cubicBezTo>
                      <a:pt x="17994" y="13546"/>
                      <a:pt x="18039" y="13716"/>
                      <a:pt x="18039" y="13924"/>
                    </a:cubicBezTo>
                    <a:lnTo>
                      <a:pt x="18039" y="16657"/>
                    </a:lnTo>
                    <a:cubicBezTo>
                      <a:pt x="18039" y="18140"/>
                      <a:pt x="18357" y="19343"/>
                      <a:pt x="18750" y="19343"/>
                    </a:cubicBezTo>
                    <a:lnTo>
                      <a:pt x="19369" y="19343"/>
                    </a:lnTo>
                    <a:cubicBezTo>
                      <a:pt x="19520" y="19343"/>
                      <a:pt x="19661" y="19627"/>
                      <a:pt x="19746" y="20101"/>
                    </a:cubicBezTo>
                    <a:cubicBezTo>
                      <a:pt x="19908" y="21005"/>
                      <a:pt x="20182" y="21600"/>
                      <a:pt x="20493" y="21600"/>
                    </a:cubicBezTo>
                    <a:cubicBezTo>
                      <a:pt x="21056" y="21600"/>
                      <a:pt x="21498" y="19658"/>
                      <a:pt x="21376" y="17454"/>
                    </a:cubicBezTo>
                    <a:cubicBezTo>
                      <a:pt x="21304" y="16155"/>
                      <a:pt x="21025" y="15110"/>
                      <a:pt x="20680" y="14849"/>
                    </a:cubicBezTo>
                    <a:close/>
                    <a:moveTo>
                      <a:pt x="20680" y="14849"/>
                    </a:moveTo>
                  </a:path>
                </a:pathLst>
              </a:custGeom>
              <a:solidFill>
                <a:srgbClr val="E1B64A"/>
              </a:solidFill>
              <a:ln>
                <a:noFill/>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7" name="Rectangle 58">
                <a:extLst>
                  <a:ext uri="{FF2B5EF4-FFF2-40B4-BE49-F238E27FC236}">
                    <a16:creationId xmlns:a16="http://schemas.microsoft.com/office/drawing/2014/main" id="{E6478C7A-1742-7D02-6B76-57ECD4C64940}"/>
                  </a:ext>
                </a:extLst>
              </p:cNvPr>
              <p:cNvSpPr>
                <a:spLocks/>
              </p:cNvSpPr>
              <p:nvPr/>
            </p:nvSpPr>
            <p:spPr bwMode="auto">
              <a:xfrm>
                <a:off x="1219675" y="2986953"/>
                <a:ext cx="431484" cy="333371"/>
              </a:xfrm>
              <a:prstGeom prst="rect">
                <a:avLst/>
              </a:prstGeom>
              <a:noFill/>
              <a:ln>
                <a:noFill/>
              </a:ln>
              <a:extLst>
                <a:ext uri="{909E8E84-426E-40dd-AFC4-6F175D3DCCD1}">
                  <a14:hiddenFill xmlns:a14="http://schemas.microsoft.com/office/drawing/2010/main" xmlns:p14="http://schemas.microsoft.com/office/powerpoint/2010/main" xmlns:lc="http://schemas.openxmlformats.org/drawingml/2006/lockedCanvas" xmlns="">
                    <a:solidFill>
                      <a:srgbClr val="FFFFFF"/>
                    </a:solidFill>
                  </a14:hiddenFill>
                </a:ext>
                <a:ext uri="{91240B29-F687-4f45-9708-019B960494DF}">
                  <a14:hiddenLine xmlns:a14="http://schemas.microsoft.com/office/drawing/2010/main" xmlns:p14="http://schemas.microsoft.com/office/powerpoint/2010/main" xmlns:lc="http://schemas.openxmlformats.org/drawingml/2006/lockedCanvas" xmlns="" w="12700">
                    <a:solidFill>
                      <a:schemeClr val="tx1"/>
                    </a:solidFill>
                    <a:miter lim="800000"/>
                    <a:headEnd/>
                    <a:tailEnd/>
                  </a14:hiddenLine>
                </a:ext>
              </a:extLst>
            </p:spPr>
            <p:txBody>
              <a:bodyPr wrap="none" lIns="0" tIns="0" rIns="0" bIns="0">
                <a:normAutofit/>
              </a:bodyPr>
              <a:lstStyle/>
              <a:p>
                <a:pPr algn="ctr" rtl="1">
                  <a:tabLst>
                    <a:tab pos="355591" algn="l"/>
                    <a:tab pos="711182" algn="l"/>
                    <a:tab pos="1066773" algn="l"/>
                    <a:tab pos="1422365" algn="l"/>
                    <a:tab pos="1777955" algn="l"/>
                    <a:tab pos="2133547" algn="l"/>
                    <a:tab pos="2489138" algn="l"/>
                    <a:tab pos="2844729" algn="l"/>
                    <a:tab pos="3200320" algn="l"/>
                    <a:tab pos="3555911" algn="l"/>
                    <a:tab pos="3911502" algn="l"/>
                    <a:tab pos="4267094" algn="l"/>
                  </a:tabLst>
                </a:pPr>
                <a:r>
                  <a:rPr lang="fa-IR" sz="2000" dirty="0">
                    <a:gradFill>
                      <a:gsLst>
                        <a:gs pos="0">
                          <a:srgbClr val="CDA23D"/>
                        </a:gs>
                        <a:gs pos="55000">
                          <a:srgbClr val="E1B64A"/>
                        </a:gs>
                        <a:gs pos="100000">
                          <a:srgbClr val="F7E880">
                            <a:lumMod val="99000"/>
                          </a:srgbClr>
                        </a:gs>
                      </a:gsLst>
                      <a:lin ang="2700000" scaled="1"/>
                    </a:gradFill>
                    <a:cs typeface="B Sina" panose="00000700000000000000" pitchFamily="2" charset="-78"/>
                  </a:rPr>
                  <a:t>01</a:t>
                </a:r>
                <a:endParaRPr lang="en-US" sz="2000" dirty="0">
                  <a:gradFill>
                    <a:gsLst>
                      <a:gs pos="0">
                        <a:srgbClr val="CDA23D"/>
                      </a:gs>
                      <a:gs pos="55000">
                        <a:srgbClr val="E1B64A"/>
                      </a:gs>
                      <a:gs pos="100000">
                        <a:srgbClr val="F7E880">
                          <a:lumMod val="99000"/>
                        </a:srgbClr>
                      </a:gs>
                    </a:gsLst>
                    <a:lin ang="2700000" scaled="1"/>
                  </a:gradFill>
                  <a:cs typeface="B Sina" panose="00000700000000000000" pitchFamily="2" charset="-78"/>
                </a:endParaRPr>
              </a:p>
            </p:txBody>
          </p:sp>
          <p:sp>
            <p:nvSpPr>
              <p:cNvPr id="8" name="Rectangle 59">
                <a:extLst>
                  <a:ext uri="{FF2B5EF4-FFF2-40B4-BE49-F238E27FC236}">
                    <a16:creationId xmlns:a16="http://schemas.microsoft.com/office/drawing/2014/main" id="{09735E78-5B68-F01E-BE18-1B6014AF1C79}"/>
                  </a:ext>
                </a:extLst>
              </p:cNvPr>
              <p:cNvSpPr>
                <a:spLocks/>
              </p:cNvSpPr>
              <p:nvPr/>
            </p:nvSpPr>
            <p:spPr bwMode="auto">
              <a:xfrm>
                <a:off x="856836" y="3104614"/>
                <a:ext cx="431484" cy="333371"/>
              </a:xfrm>
              <a:prstGeom prst="rect">
                <a:avLst/>
              </a:prstGeom>
              <a:noFill/>
              <a:ln>
                <a:noFill/>
              </a:ln>
              <a:extLst>
                <a:ext uri="{909E8E84-426E-40dd-AFC4-6F175D3DCCD1}">
                  <a14:hiddenFill xmlns:a14="http://schemas.microsoft.com/office/drawing/2010/main" xmlns:p14="http://schemas.microsoft.com/office/powerpoint/2010/main" xmlns:lc="http://schemas.openxmlformats.org/drawingml/2006/lockedCanvas" xmlns="">
                    <a:solidFill>
                      <a:srgbClr val="FFFFFF"/>
                    </a:solidFill>
                  </a14:hiddenFill>
                </a:ext>
                <a:ext uri="{91240B29-F687-4f45-9708-019B960494DF}">
                  <a14:hiddenLine xmlns:a14="http://schemas.microsoft.com/office/drawing/2010/main" xmlns:p14="http://schemas.microsoft.com/office/powerpoint/2010/main" xmlns:lc="http://schemas.openxmlformats.org/drawingml/2006/lockedCanvas" xmlns="" w="12700">
                    <a:solidFill>
                      <a:schemeClr val="tx1"/>
                    </a:solidFill>
                    <a:miter lim="800000"/>
                    <a:headEnd/>
                    <a:tailEnd/>
                  </a14:hiddenLine>
                </a:ext>
              </a:extLst>
            </p:spPr>
            <p:txBody>
              <a:bodyPr wrap="none" lIns="0" tIns="0" rIns="0" bIns="0">
                <a:normAutofit/>
              </a:bodyPr>
              <a:lstStyle/>
              <a:p>
                <a:pPr algn="ctr" rtl="1">
                  <a:tabLst>
                    <a:tab pos="355591" algn="l"/>
                    <a:tab pos="711182" algn="l"/>
                    <a:tab pos="1066773" algn="l"/>
                    <a:tab pos="1422365" algn="l"/>
                    <a:tab pos="1777955" algn="l"/>
                    <a:tab pos="2133547" algn="l"/>
                    <a:tab pos="2489138" algn="l"/>
                    <a:tab pos="2844729" algn="l"/>
                    <a:tab pos="3200320" algn="l"/>
                    <a:tab pos="3555911" algn="l"/>
                    <a:tab pos="3911502" algn="l"/>
                    <a:tab pos="4267094" algn="l"/>
                  </a:tabLst>
                </a:pPr>
                <a:r>
                  <a:rPr lang="fa-IR" sz="2000" dirty="0">
                    <a:gradFill>
                      <a:gsLst>
                        <a:gs pos="0">
                          <a:srgbClr val="CDA23D"/>
                        </a:gs>
                        <a:gs pos="55000">
                          <a:srgbClr val="E1B64A"/>
                        </a:gs>
                        <a:gs pos="100000">
                          <a:srgbClr val="F7E880">
                            <a:lumMod val="99000"/>
                          </a:srgbClr>
                        </a:gs>
                      </a:gsLst>
                      <a:lin ang="2700000" scaled="1"/>
                    </a:gradFill>
                    <a:cs typeface="B Sina" panose="00000700000000000000" pitchFamily="2" charset="-78"/>
                  </a:rPr>
                  <a:t>02</a:t>
                </a:r>
                <a:endParaRPr lang="en-US" sz="2000" dirty="0">
                  <a:gradFill>
                    <a:gsLst>
                      <a:gs pos="0">
                        <a:srgbClr val="CDA23D"/>
                      </a:gs>
                      <a:gs pos="55000">
                        <a:srgbClr val="E1B64A"/>
                      </a:gs>
                      <a:gs pos="100000">
                        <a:srgbClr val="F7E880">
                          <a:lumMod val="99000"/>
                        </a:srgbClr>
                      </a:gs>
                    </a:gsLst>
                    <a:lin ang="2700000" scaled="1"/>
                  </a:gradFill>
                  <a:cs typeface="B Sina" panose="00000700000000000000" pitchFamily="2" charset="-78"/>
                </a:endParaRPr>
              </a:p>
            </p:txBody>
          </p:sp>
          <p:sp>
            <p:nvSpPr>
              <p:cNvPr id="9" name="Rectangle 60">
                <a:extLst>
                  <a:ext uri="{FF2B5EF4-FFF2-40B4-BE49-F238E27FC236}">
                    <a16:creationId xmlns:a16="http://schemas.microsoft.com/office/drawing/2014/main" id="{04F3534B-C9FA-AF43-F694-E53CE782167B}"/>
                  </a:ext>
                </a:extLst>
              </p:cNvPr>
              <p:cNvSpPr>
                <a:spLocks/>
              </p:cNvSpPr>
              <p:nvPr/>
            </p:nvSpPr>
            <p:spPr bwMode="auto">
              <a:xfrm>
                <a:off x="1553095" y="3192859"/>
                <a:ext cx="431484" cy="333371"/>
              </a:xfrm>
              <a:prstGeom prst="rect">
                <a:avLst/>
              </a:prstGeom>
              <a:noFill/>
              <a:ln>
                <a:noFill/>
              </a:ln>
              <a:extLst>
                <a:ext uri="{909E8E84-426E-40dd-AFC4-6F175D3DCCD1}">
                  <a14:hiddenFill xmlns:a14="http://schemas.microsoft.com/office/drawing/2010/main" xmlns:p14="http://schemas.microsoft.com/office/powerpoint/2010/main" xmlns:lc="http://schemas.openxmlformats.org/drawingml/2006/lockedCanvas" xmlns="">
                    <a:solidFill>
                      <a:srgbClr val="FFFFFF"/>
                    </a:solidFill>
                  </a14:hiddenFill>
                </a:ext>
                <a:ext uri="{91240B29-F687-4f45-9708-019B960494DF}">
                  <a14:hiddenLine xmlns:a14="http://schemas.microsoft.com/office/drawing/2010/main" xmlns:p14="http://schemas.microsoft.com/office/powerpoint/2010/main" xmlns:lc="http://schemas.openxmlformats.org/drawingml/2006/lockedCanvas" xmlns="" w="12700">
                    <a:solidFill>
                      <a:schemeClr val="tx1"/>
                    </a:solidFill>
                    <a:miter lim="800000"/>
                    <a:headEnd/>
                    <a:tailEnd/>
                  </a14:hiddenLine>
                </a:ext>
              </a:extLst>
            </p:spPr>
            <p:txBody>
              <a:bodyPr wrap="none" lIns="0" tIns="0" rIns="0" bIns="0">
                <a:normAutofit/>
              </a:bodyPr>
              <a:lstStyle/>
              <a:p>
                <a:pPr algn="ctr" rtl="1">
                  <a:tabLst>
                    <a:tab pos="355591" algn="l"/>
                    <a:tab pos="711182" algn="l"/>
                    <a:tab pos="1066773" algn="l"/>
                    <a:tab pos="1422365" algn="l"/>
                    <a:tab pos="1777955" algn="l"/>
                    <a:tab pos="2133547" algn="l"/>
                    <a:tab pos="2489138" algn="l"/>
                    <a:tab pos="2844729" algn="l"/>
                    <a:tab pos="3200320" algn="l"/>
                    <a:tab pos="3555911" algn="l"/>
                    <a:tab pos="3911502" algn="l"/>
                    <a:tab pos="4267094" algn="l"/>
                  </a:tabLst>
                </a:pPr>
                <a:r>
                  <a:rPr lang="fa-IR" sz="2000" dirty="0">
                    <a:gradFill>
                      <a:gsLst>
                        <a:gs pos="0">
                          <a:srgbClr val="CDA23D"/>
                        </a:gs>
                        <a:gs pos="55000">
                          <a:srgbClr val="E1B64A"/>
                        </a:gs>
                        <a:gs pos="100000">
                          <a:srgbClr val="F7E880">
                            <a:lumMod val="99000"/>
                          </a:srgbClr>
                        </a:gs>
                      </a:gsLst>
                      <a:lin ang="2700000" scaled="1"/>
                    </a:gradFill>
                    <a:cs typeface="B Sina" panose="00000700000000000000" pitchFamily="2" charset="-78"/>
                  </a:rPr>
                  <a:t>03</a:t>
                </a:r>
                <a:endParaRPr lang="en-US" sz="2000" dirty="0">
                  <a:gradFill>
                    <a:gsLst>
                      <a:gs pos="0">
                        <a:srgbClr val="CDA23D"/>
                      </a:gs>
                      <a:gs pos="55000">
                        <a:srgbClr val="E1B64A"/>
                      </a:gs>
                      <a:gs pos="100000">
                        <a:srgbClr val="F7E880">
                          <a:lumMod val="99000"/>
                        </a:srgbClr>
                      </a:gs>
                    </a:gsLst>
                    <a:lin ang="2700000" scaled="1"/>
                  </a:gradFill>
                  <a:cs typeface="B Sina" panose="00000700000000000000" pitchFamily="2" charset="-78"/>
                </a:endParaRPr>
              </a:p>
            </p:txBody>
          </p:sp>
          <p:sp>
            <p:nvSpPr>
              <p:cNvPr id="11" name="Freeform: Shape 61">
                <a:extLst>
                  <a:ext uri="{FF2B5EF4-FFF2-40B4-BE49-F238E27FC236}">
                    <a16:creationId xmlns:a16="http://schemas.microsoft.com/office/drawing/2014/main" id="{B534CBEB-E427-44FE-7152-CE4425AB930F}"/>
                  </a:ext>
                </a:extLst>
              </p:cNvPr>
              <p:cNvSpPr>
                <a:spLocks/>
              </p:cNvSpPr>
              <p:nvPr/>
            </p:nvSpPr>
            <p:spPr bwMode="auto">
              <a:xfrm>
                <a:off x="1179281" y="1962150"/>
                <a:ext cx="525872" cy="904514"/>
              </a:xfrm>
              <a:custGeom>
                <a:avLst/>
                <a:gdLst>
                  <a:gd name="T0" fmla="*/ 20480 w 21376"/>
                  <a:gd name="T1" fmla="*/ 9 h 21548"/>
                  <a:gd name="T2" fmla="*/ 19217 w 21376"/>
                  <a:gd name="T3" fmla="*/ 526 h 21548"/>
                  <a:gd name="T4" fmla="*/ 17791 w 21376"/>
                  <a:gd name="T5" fmla="*/ 4091 h 21548"/>
                  <a:gd name="T6" fmla="*/ 17387 w 21376"/>
                  <a:gd name="T7" fmla="*/ 4418 h 21548"/>
                  <a:gd name="T8" fmla="*/ 14022 w 21376"/>
                  <a:gd name="T9" fmla="*/ 5624 h 21548"/>
                  <a:gd name="T10" fmla="*/ 12155 w 21376"/>
                  <a:gd name="T11" fmla="*/ 5932 h 21548"/>
                  <a:gd name="T12" fmla="*/ 9221 w 21376"/>
                  <a:gd name="T13" fmla="*/ 5932 h 21548"/>
                  <a:gd name="T14" fmla="*/ 7354 w 21376"/>
                  <a:gd name="T15" fmla="*/ 5624 h 21548"/>
                  <a:gd name="T16" fmla="*/ 3989 w 21376"/>
                  <a:gd name="T17" fmla="*/ 4418 h 21548"/>
                  <a:gd name="T18" fmla="*/ 3585 w 21376"/>
                  <a:gd name="T19" fmla="*/ 4091 h 21548"/>
                  <a:gd name="T20" fmla="*/ 2159 w 21376"/>
                  <a:gd name="T21" fmla="*/ 526 h 21548"/>
                  <a:gd name="T22" fmla="*/ 896 w 21376"/>
                  <a:gd name="T23" fmla="*/ 9 h 21548"/>
                  <a:gd name="T24" fmla="*/ 29 w 21376"/>
                  <a:gd name="T25" fmla="*/ 782 h 21548"/>
                  <a:gd name="T26" fmla="*/ 1470 w 21376"/>
                  <a:gd name="T27" fmla="*/ 4381 h 21548"/>
                  <a:gd name="T28" fmla="*/ 2856 w 21376"/>
                  <a:gd name="T29" fmla="*/ 5505 h 21548"/>
                  <a:gd name="T30" fmla="*/ 7395 w 21376"/>
                  <a:gd name="T31" fmla="*/ 7131 h 21548"/>
                  <a:gd name="T32" fmla="*/ 7401 w 21376"/>
                  <a:gd name="T33" fmla="*/ 20812 h 21548"/>
                  <a:gd name="T34" fmla="*/ 8656 w 21376"/>
                  <a:gd name="T35" fmla="*/ 21548 h 21548"/>
                  <a:gd name="T36" fmla="*/ 8682 w 21376"/>
                  <a:gd name="T37" fmla="*/ 21548 h 21548"/>
                  <a:gd name="T38" fmla="*/ 9936 w 21376"/>
                  <a:gd name="T39" fmla="*/ 20812 h 21548"/>
                  <a:gd name="T40" fmla="*/ 9938 w 21376"/>
                  <a:gd name="T41" fmla="*/ 13643 h 21548"/>
                  <a:gd name="T42" fmla="*/ 10654 w 21376"/>
                  <a:gd name="T43" fmla="*/ 13224 h 21548"/>
                  <a:gd name="T44" fmla="*/ 11370 w 21376"/>
                  <a:gd name="T45" fmla="*/ 13643 h 21548"/>
                  <a:gd name="T46" fmla="*/ 11375 w 21376"/>
                  <a:gd name="T47" fmla="*/ 20812 h 21548"/>
                  <a:gd name="T48" fmla="*/ 12629 w 21376"/>
                  <a:gd name="T49" fmla="*/ 21548 h 21548"/>
                  <a:gd name="T50" fmla="*/ 12655 w 21376"/>
                  <a:gd name="T51" fmla="*/ 21548 h 21548"/>
                  <a:gd name="T52" fmla="*/ 13910 w 21376"/>
                  <a:gd name="T53" fmla="*/ 20812 h 21548"/>
                  <a:gd name="T54" fmla="*/ 13913 w 21376"/>
                  <a:gd name="T55" fmla="*/ 7156 h 21548"/>
                  <a:gd name="T56" fmla="*/ 18520 w 21376"/>
                  <a:gd name="T57" fmla="*/ 5505 h 21548"/>
                  <a:gd name="T58" fmla="*/ 19907 w 21376"/>
                  <a:gd name="T59" fmla="*/ 4381 h 21548"/>
                  <a:gd name="T60" fmla="*/ 21347 w 21376"/>
                  <a:gd name="T61" fmla="*/ 782 h 21548"/>
                  <a:gd name="T62" fmla="*/ 20480 w 21376"/>
                  <a:gd name="T63" fmla="*/ 9 h 21548"/>
                  <a:gd name="T64" fmla="*/ 20480 w 21376"/>
                  <a:gd name="T65" fmla="*/ 9 h 21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376" h="21548">
                    <a:moveTo>
                      <a:pt x="20480" y="9"/>
                    </a:moveTo>
                    <a:cubicBezTo>
                      <a:pt x="19902" y="-52"/>
                      <a:pt x="19352" y="190"/>
                      <a:pt x="19217" y="526"/>
                    </a:cubicBezTo>
                    <a:lnTo>
                      <a:pt x="17791" y="4091"/>
                    </a:lnTo>
                    <a:cubicBezTo>
                      <a:pt x="17736" y="4227"/>
                      <a:pt x="17591" y="4345"/>
                      <a:pt x="17387" y="4418"/>
                    </a:cubicBezTo>
                    <a:lnTo>
                      <a:pt x="14022" y="5624"/>
                    </a:lnTo>
                    <a:cubicBezTo>
                      <a:pt x="13460" y="5825"/>
                      <a:pt x="12814" y="5932"/>
                      <a:pt x="12155" y="5932"/>
                    </a:cubicBezTo>
                    <a:lnTo>
                      <a:pt x="9221" y="5932"/>
                    </a:lnTo>
                    <a:cubicBezTo>
                      <a:pt x="8562" y="5932"/>
                      <a:pt x="7916" y="5825"/>
                      <a:pt x="7354" y="5624"/>
                    </a:cubicBezTo>
                    <a:lnTo>
                      <a:pt x="3989" y="4418"/>
                    </a:lnTo>
                    <a:cubicBezTo>
                      <a:pt x="3785" y="4345"/>
                      <a:pt x="3640" y="4227"/>
                      <a:pt x="3585" y="4091"/>
                    </a:cubicBezTo>
                    <a:lnTo>
                      <a:pt x="2159" y="526"/>
                    </a:lnTo>
                    <a:cubicBezTo>
                      <a:pt x="2024" y="190"/>
                      <a:pt x="1475" y="-52"/>
                      <a:pt x="896" y="9"/>
                    </a:cubicBezTo>
                    <a:cubicBezTo>
                      <a:pt x="278" y="75"/>
                      <a:pt x="-112" y="429"/>
                      <a:pt x="29" y="782"/>
                    </a:cubicBezTo>
                    <a:lnTo>
                      <a:pt x="1470" y="4381"/>
                    </a:lnTo>
                    <a:cubicBezTo>
                      <a:pt x="1655" y="4846"/>
                      <a:pt x="2161" y="5256"/>
                      <a:pt x="2856" y="5505"/>
                    </a:cubicBezTo>
                    <a:lnTo>
                      <a:pt x="7395" y="7131"/>
                    </a:lnTo>
                    <a:lnTo>
                      <a:pt x="7401" y="20812"/>
                    </a:lnTo>
                    <a:cubicBezTo>
                      <a:pt x="7401" y="21219"/>
                      <a:pt x="7963" y="21548"/>
                      <a:pt x="8656" y="21548"/>
                    </a:cubicBezTo>
                    <a:lnTo>
                      <a:pt x="8682" y="21548"/>
                    </a:lnTo>
                    <a:cubicBezTo>
                      <a:pt x="9375" y="21548"/>
                      <a:pt x="9936" y="21219"/>
                      <a:pt x="9936" y="20812"/>
                    </a:cubicBezTo>
                    <a:lnTo>
                      <a:pt x="9938" y="13643"/>
                    </a:lnTo>
                    <a:cubicBezTo>
                      <a:pt x="9938" y="13411"/>
                      <a:pt x="10259" y="13224"/>
                      <a:pt x="10654" y="13224"/>
                    </a:cubicBezTo>
                    <a:cubicBezTo>
                      <a:pt x="11049" y="13224"/>
                      <a:pt x="11370" y="13411"/>
                      <a:pt x="11370" y="13643"/>
                    </a:cubicBezTo>
                    <a:lnTo>
                      <a:pt x="11375" y="20812"/>
                    </a:lnTo>
                    <a:cubicBezTo>
                      <a:pt x="11375" y="21219"/>
                      <a:pt x="11936" y="21548"/>
                      <a:pt x="12629" y="21548"/>
                    </a:cubicBezTo>
                    <a:lnTo>
                      <a:pt x="12655" y="21548"/>
                    </a:lnTo>
                    <a:cubicBezTo>
                      <a:pt x="13348" y="21548"/>
                      <a:pt x="13910" y="21219"/>
                      <a:pt x="13910" y="20812"/>
                    </a:cubicBezTo>
                    <a:lnTo>
                      <a:pt x="13913" y="7156"/>
                    </a:lnTo>
                    <a:lnTo>
                      <a:pt x="18520" y="5505"/>
                    </a:lnTo>
                    <a:cubicBezTo>
                      <a:pt x="19215" y="5256"/>
                      <a:pt x="19721" y="4846"/>
                      <a:pt x="19907" y="4381"/>
                    </a:cubicBezTo>
                    <a:lnTo>
                      <a:pt x="21347" y="782"/>
                    </a:lnTo>
                    <a:cubicBezTo>
                      <a:pt x="21488" y="429"/>
                      <a:pt x="21098" y="75"/>
                      <a:pt x="20480" y="9"/>
                    </a:cubicBezTo>
                    <a:close/>
                    <a:moveTo>
                      <a:pt x="20480" y="9"/>
                    </a:moveTo>
                  </a:path>
                </a:pathLst>
              </a:custGeom>
              <a:gradFill>
                <a:gsLst>
                  <a:gs pos="0">
                    <a:srgbClr val="CDA23D"/>
                  </a:gs>
                  <a:gs pos="55000">
                    <a:srgbClr val="E1B64A"/>
                  </a:gs>
                  <a:gs pos="100000">
                    <a:srgbClr val="F7E880">
                      <a:lumMod val="99000"/>
                    </a:srgbClr>
                  </a:gs>
                </a:gsLst>
                <a:lin ang="2700000" scaled="1"/>
              </a:gradFill>
              <a:ln w="25400" cap="flat">
                <a:noFill/>
                <a:prstDash val="solid"/>
                <a:miter lim="800000"/>
                <a:headEnd type="none" w="med" len="med"/>
                <a:tailEnd type="none" w="med" len="med"/>
              </a:ln>
              <a:extLst>
                <a:ext uri="{909E8E84-426E-40dd-AFC4-6F175D3DCCD1}">
                  <a14:hiddenFill xmlns:a14="http://schemas.microsoft.com/office/drawing/2010/main" xmlns:p14="http://schemas.microsoft.com/office/powerpoint/2010/main" xmlns:lc="http://schemas.openxmlformats.org/drawingml/2006/lockedCanvas" xmlns="">
                    <a:solidFill>
                      <a:srgbClr val="FFFFFF"/>
                    </a:solidFill>
                  </a14:hiddenFill>
                </a:ext>
              </a:extLst>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12" name="Rectangle 62">
                <a:extLst>
                  <a:ext uri="{FF2B5EF4-FFF2-40B4-BE49-F238E27FC236}">
                    <a16:creationId xmlns:a16="http://schemas.microsoft.com/office/drawing/2014/main" id="{E3757E14-D5B8-1D65-21DA-A89EBEBD2AAC}"/>
                  </a:ext>
                </a:extLst>
              </p:cNvPr>
              <p:cNvSpPr/>
              <p:nvPr/>
            </p:nvSpPr>
            <p:spPr>
              <a:xfrm>
                <a:off x="2170759" y="3220089"/>
                <a:ext cx="3966060" cy="45719"/>
              </a:xfrm>
              <a:prstGeom prst="rect">
                <a:avLst/>
              </a:prstGeom>
              <a:solidFill>
                <a:srgbClr val="E1B64A"/>
              </a:solidFill>
              <a:ln>
                <a:noFill/>
              </a:ln>
            </p:spPr>
            <p:style>
              <a:lnRef idx="2">
                <a:schemeClr val="dk1"/>
              </a:lnRef>
              <a:fillRef idx="1">
                <a:schemeClr val="lt1"/>
              </a:fillRef>
              <a:effectRef idx="0">
                <a:schemeClr val="dk1"/>
              </a:effectRef>
              <a:fontRef idx="minor">
                <a:schemeClr val="dk1"/>
              </a:fontRef>
            </p:style>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grpSp>
            <p:nvGrpSpPr>
              <p:cNvPr id="13" name="Group 64">
                <a:extLst>
                  <a:ext uri="{FF2B5EF4-FFF2-40B4-BE49-F238E27FC236}">
                    <a16:creationId xmlns:a16="http://schemas.microsoft.com/office/drawing/2014/main" id="{2955612D-5485-8489-2B5E-0597997B5FF7}"/>
                  </a:ext>
                </a:extLst>
              </p:cNvPr>
              <p:cNvGrpSpPr/>
              <p:nvPr/>
            </p:nvGrpSpPr>
            <p:grpSpPr>
              <a:xfrm>
                <a:off x="2250602" y="3144456"/>
                <a:ext cx="202068" cy="202066"/>
                <a:chOff x="2250602" y="3144456"/>
                <a:chExt cx="202068" cy="202066"/>
              </a:xfrm>
            </p:grpSpPr>
            <p:sp>
              <p:nvSpPr>
                <p:cNvPr id="21" name="Oval 75">
                  <a:extLst>
                    <a:ext uri="{FF2B5EF4-FFF2-40B4-BE49-F238E27FC236}">
                      <a16:creationId xmlns:a16="http://schemas.microsoft.com/office/drawing/2014/main" id="{5B080687-2B2D-B2C6-A6CA-D5C6FE0885C9}"/>
                    </a:ext>
                  </a:extLst>
                </p:cNvPr>
                <p:cNvSpPr/>
                <p:nvPr/>
              </p:nvSpPr>
              <p:spPr>
                <a:xfrm>
                  <a:off x="2250602" y="3144456"/>
                  <a:ext cx="202068" cy="202066"/>
                </a:xfrm>
                <a:prstGeom prst="ellipse">
                  <a:avLst/>
                </a:prstGeom>
                <a:gradFill>
                  <a:gsLst>
                    <a:gs pos="0">
                      <a:srgbClr val="CDA23D"/>
                    </a:gs>
                    <a:gs pos="55000">
                      <a:srgbClr val="E1B64A"/>
                    </a:gs>
                    <a:gs pos="100000">
                      <a:srgbClr val="F7E880">
                        <a:lumMod val="99000"/>
                      </a:srgbClr>
                    </a:gs>
                  </a:gsLst>
                  <a:lin ang="2700000" scaled="1"/>
                </a:gradFill>
                <a:ln>
                  <a:noFill/>
                </a:ln>
              </p:spPr>
              <p:style>
                <a:lnRef idx="2">
                  <a:schemeClr val="dk1"/>
                </a:lnRef>
                <a:fillRef idx="1">
                  <a:schemeClr val="lt1"/>
                </a:fillRef>
                <a:effectRef idx="0">
                  <a:schemeClr val="dk1"/>
                </a:effectRef>
                <a:fontRef idx="minor">
                  <a:schemeClr val="dk1"/>
                </a:fontRef>
              </p:style>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22" name="Freeform: Shape 80">
                  <a:extLst>
                    <a:ext uri="{FF2B5EF4-FFF2-40B4-BE49-F238E27FC236}">
                      <a16:creationId xmlns:a16="http://schemas.microsoft.com/office/drawing/2014/main" id="{7E1F380C-44E8-75CE-722F-3553578DDD9B}"/>
                    </a:ext>
                  </a:extLst>
                </p:cNvPr>
                <p:cNvSpPr>
                  <a:spLocks/>
                </p:cNvSpPr>
                <p:nvPr/>
              </p:nvSpPr>
              <p:spPr bwMode="auto">
                <a:xfrm>
                  <a:off x="2283157" y="3169067"/>
                  <a:ext cx="144899" cy="144900"/>
                </a:xfrm>
                <a:custGeom>
                  <a:avLst/>
                  <a:gdLst>
                    <a:gd name="T0" fmla="*/ 230941 w 21591"/>
                    <a:gd name="T1" fmla="*/ 88335 h 21594"/>
                    <a:gd name="T2" fmla="*/ 224359 w 21591"/>
                    <a:gd name="T3" fmla="*/ 84207 h 21594"/>
                    <a:gd name="T4" fmla="*/ 218663 w 21591"/>
                    <a:gd name="T5" fmla="*/ 83526 h 21594"/>
                    <a:gd name="T6" fmla="*/ 153089 w 21591"/>
                    <a:gd name="T7" fmla="*/ 83494 h 21594"/>
                    <a:gd name="T8" fmla="*/ 149900 w 21591"/>
                    <a:gd name="T9" fmla="*/ 82208 h 21594"/>
                    <a:gd name="T10" fmla="*/ 147814 w 21591"/>
                    <a:gd name="T11" fmla="*/ 79495 h 21594"/>
                    <a:gd name="T12" fmla="*/ 128813 w 21591"/>
                    <a:gd name="T13" fmla="*/ 11380 h 21594"/>
                    <a:gd name="T14" fmla="*/ 126068 w 21591"/>
                    <a:gd name="T15" fmla="*/ 5187 h 21594"/>
                    <a:gd name="T16" fmla="*/ 116686 w 21591"/>
                    <a:gd name="T17" fmla="*/ 0 h 21594"/>
                    <a:gd name="T18" fmla="*/ 107305 w 21591"/>
                    <a:gd name="T19" fmla="*/ 5198 h 21594"/>
                    <a:gd name="T20" fmla="*/ 104570 w 21591"/>
                    <a:gd name="T21" fmla="*/ 11412 h 21594"/>
                    <a:gd name="T22" fmla="*/ 85569 w 21591"/>
                    <a:gd name="T23" fmla="*/ 79484 h 21594"/>
                    <a:gd name="T24" fmla="*/ 83472 w 21591"/>
                    <a:gd name="T25" fmla="*/ 82208 h 21594"/>
                    <a:gd name="T26" fmla="*/ 80306 w 21591"/>
                    <a:gd name="T27" fmla="*/ 83494 h 21594"/>
                    <a:gd name="T28" fmla="*/ 14721 w 21591"/>
                    <a:gd name="T29" fmla="*/ 83526 h 21594"/>
                    <a:gd name="T30" fmla="*/ 6971 w 21591"/>
                    <a:gd name="T31" fmla="*/ 84931 h 21594"/>
                    <a:gd name="T32" fmla="*/ 2453 w 21591"/>
                    <a:gd name="T33" fmla="*/ 88324 h 21594"/>
                    <a:gd name="T34" fmla="*/ 11 w 21591"/>
                    <a:gd name="T35" fmla="*/ 95187 h 21594"/>
                    <a:gd name="T36" fmla="*/ 3070 w 21591"/>
                    <a:gd name="T37" fmla="*/ 103065 h 21594"/>
                    <a:gd name="T38" fmla="*/ 7652 w 21591"/>
                    <a:gd name="T39" fmla="*/ 107009 h 21594"/>
                    <a:gd name="T40" fmla="*/ 60505 w 21591"/>
                    <a:gd name="T41" fmla="*/ 141764 h 21594"/>
                    <a:gd name="T42" fmla="*/ 62958 w 21591"/>
                    <a:gd name="T43" fmla="*/ 147038 h 21594"/>
                    <a:gd name="T44" fmla="*/ 62807 w 21591"/>
                    <a:gd name="T45" fmla="*/ 148216 h 21594"/>
                    <a:gd name="T46" fmla="*/ 42260 w 21591"/>
                    <a:gd name="T47" fmla="*/ 215391 h 21594"/>
                    <a:gd name="T48" fmla="*/ 41234 w 21591"/>
                    <a:gd name="T49" fmla="*/ 221497 h 21594"/>
                    <a:gd name="T50" fmla="*/ 43439 w 21591"/>
                    <a:gd name="T51" fmla="*/ 228727 h 21594"/>
                    <a:gd name="T52" fmla="*/ 52345 w 21591"/>
                    <a:gd name="T53" fmla="*/ 233255 h 21594"/>
                    <a:gd name="T54" fmla="*/ 62677 w 21591"/>
                    <a:gd name="T55" fmla="*/ 228803 h 21594"/>
                    <a:gd name="T56" fmla="*/ 114352 w 21591"/>
                    <a:gd name="T57" fmla="*/ 184894 h 21594"/>
                    <a:gd name="T58" fmla="*/ 117065 w 21591"/>
                    <a:gd name="T59" fmla="*/ 184051 h 21594"/>
                    <a:gd name="T60" fmla="*/ 119680 w 21591"/>
                    <a:gd name="T61" fmla="*/ 184829 h 21594"/>
                    <a:gd name="T62" fmla="*/ 174143 w 21591"/>
                    <a:gd name="T63" fmla="*/ 229094 h 21594"/>
                    <a:gd name="T64" fmla="*/ 184346 w 21591"/>
                    <a:gd name="T65" fmla="*/ 233352 h 21594"/>
                    <a:gd name="T66" fmla="*/ 184725 w 21591"/>
                    <a:gd name="T67" fmla="*/ 233363 h 21594"/>
                    <a:gd name="T68" fmla="*/ 193112 w 21591"/>
                    <a:gd name="T69" fmla="*/ 228975 h 21594"/>
                    <a:gd name="T70" fmla="*/ 195371 w 21591"/>
                    <a:gd name="T71" fmla="*/ 221767 h 21594"/>
                    <a:gd name="T72" fmla="*/ 194171 w 21591"/>
                    <a:gd name="T73" fmla="*/ 215240 h 21594"/>
                    <a:gd name="T74" fmla="*/ 171074 w 21591"/>
                    <a:gd name="T75" fmla="*/ 147632 h 21594"/>
                    <a:gd name="T76" fmla="*/ 170901 w 21591"/>
                    <a:gd name="T77" fmla="*/ 146433 h 21594"/>
                    <a:gd name="T78" fmla="*/ 173127 w 21591"/>
                    <a:gd name="T79" fmla="*/ 141635 h 21594"/>
                    <a:gd name="T80" fmla="*/ 225721 w 21591"/>
                    <a:gd name="T81" fmla="*/ 107009 h 21594"/>
                    <a:gd name="T82" fmla="*/ 230314 w 21591"/>
                    <a:gd name="T83" fmla="*/ 103065 h 21594"/>
                    <a:gd name="T84" fmla="*/ 233362 w 21591"/>
                    <a:gd name="T85" fmla="*/ 95176 h 21594"/>
                    <a:gd name="T86" fmla="*/ 230941 w 21591"/>
                    <a:gd name="T87" fmla="*/ 88335 h 21594"/>
                    <a:gd name="T88" fmla="*/ 230941 w 21591"/>
                    <a:gd name="T89" fmla="*/ 88335 h 215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591" h="21594">
                      <a:moveTo>
                        <a:pt x="21367" y="8174"/>
                      </a:moveTo>
                      <a:cubicBezTo>
                        <a:pt x="21159" y="7927"/>
                        <a:pt x="20937" y="7845"/>
                        <a:pt x="20758" y="7792"/>
                      </a:cubicBezTo>
                      <a:cubicBezTo>
                        <a:pt x="20574" y="7743"/>
                        <a:pt x="20407" y="7730"/>
                        <a:pt x="20231" y="7729"/>
                      </a:cubicBezTo>
                      <a:lnTo>
                        <a:pt x="14164" y="7726"/>
                      </a:lnTo>
                      <a:cubicBezTo>
                        <a:pt x="14107" y="7729"/>
                        <a:pt x="13977" y="7691"/>
                        <a:pt x="13869" y="7607"/>
                      </a:cubicBezTo>
                      <a:cubicBezTo>
                        <a:pt x="13759" y="7525"/>
                        <a:pt x="13688" y="7411"/>
                        <a:pt x="13676" y="7356"/>
                      </a:cubicBezTo>
                      <a:lnTo>
                        <a:pt x="11918" y="1053"/>
                      </a:lnTo>
                      <a:cubicBezTo>
                        <a:pt x="11861" y="855"/>
                        <a:pt x="11797" y="675"/>
                        <a:pt x="11664" y="480"/>
                      </a:cubicBezTo>
                      <a:cubicBezTo>
                        <a:pt x="11544" y="304"/>
                        <a:pt x="11278" y="12"/>
                        <a:pt x="10796" y="0"/>
                      </a:cubicBezTo>
                      <a:cubicBezTo>
                        <a:pt x="10316" y="10"/>
                        <a:pt x="10048" y="303"/>
                        <a:pt x="9928" y="481"/>
                      </a:cubicBezTo>
                      <a:cubicBezTo>
                        <a:pt x="9796" y="677"/>
                        <a:pt x="9731" y="858"/>
                        <a:pt x="9675" y="1056"/>
                      </a:cubicBezTo>
                      <a:lnTo>
                        <a:pt x="7917" y="7355"/>
                      </a:lnTo>
                      <a:cubicBezTo>
                        <a:pt x="7905" y="7411"/>
                        <a:pt x="7834" y="7525"/>
                        <a:pt x="7723" y="7607"/>
                      </a:cubicBezTo>
                      <a:cubicBezTo>
                        <a:pt x="7616" y="7691"/>
                        <a:pt x="7486" y="7729"/>
                        <a:pt x="7430" y="7726"/>
                      </a:cubicBezTo>
                      <a:lnTo>
                        <a:pt x="1362" y="7729"/>
                      </a:lnTo>
                      <a:cubicBezTo>
                        <a:pt x="1127" y="7732"/>
                        <a:pt x="909" y="7748"/>
                        <a:pt x="645" y="7859"/>
                      </a:cubicBezTo>
                      <a:cubicBezTo>
                        <a:pt x="514" y="7917"/>
                        <a:pt x="363" y="8007"/>
                        <a:pt x="227" y="8173"/>
                      </a:cubicBezTo>
                      <a:cubicBezTo>
                        <a:pt x="89" y="8334"/>
                        <a:pt x="-4" y="8584"/>
                        <a:pt x="1" y="8808"/>
                      </a:cubicBezTo>
                      <a:cubicBezTo>
                        <a:pt x="8" y="9167"/>
                        <a:pt x="160" y="9386"/>
                        <a:pt x="284" y="9537"/>
                      </a:cubicBezTo>
                      <a:cubicBezTo>
                        <a:pt x="415" y="9691"/>
                        <a:pt x="554" y="9799"/>
                        <a:pt x="708" y="9902"/>
                      </a:cubicBezTo>
                      <a:lnTo>
                        <a:pt x="5598" y="13118"/>
                      </a:lnTo>
                      <a:cubicBezTo>
                        <a:pt x="5685" y="13155"/>
                        <a:pt x="5839" y="13426"/>
                        <a:pt x="5825" y="13606"/>
                      </a:cubicBezTo>
                      <a:cubicBezTo>
                        <a:pt x="5825" y="13651"/>
                        <a:pt x="5819" y="13688"/>
                        <a:pt x="5811" y="13715"/>
                      </a:cubicBezTo>
                      <a:lnTo>
                        <a:pt x="3910" y="19931"/>
                      </a:lnTo>
                      <a:cubicBezTo>
                        <a:pt x="3857" y="20111"/>
                        <a:pt x="3817" y="20284"/>
                        <a:pt x="3815" y="20496"/>
                      </a:cubicBezTo>
                      <a:cubicBezTo>
                        <a:pt x="3818" y="20674"/>
                        <a:pt x="3839" y="20905"/>
                        <a:pt x="4019" y="21165"/>
                      </a:cubicBezTo>
                      <a:cubicBezTo>
                        <a:pt x="4193" y="21433"/>
                        <a:pt x="4580" y="21600"/>
                        <a:pt x="4843" y="21584"/>
                      </a:cubicBezTo>
                      <a:cubicBezTo>
                        <a:pt x="5343" y="21556"/>
                        <a:pt x="5551" y="21359"/>
                        <a:pt x="5799" y="21172"/>
                      </a:cubicBezTo>
                      <a:lnTo>
                        <a:pt x="10580" y="17109"/>
                      </a:lnTo>
                      <a:cubicBezTo>
                        <a:pt x="10619" y="17073"/>
                        <a:pt x="10719" y="17031"/>
                        <a:pt x="10831" y="17031"/>
                      </a:cubicBezTo>
                      <a:cubicBezTo>
                        <a:pt x="10940" y="17031"/>
                        <a:pt x="11034" y="17069"/>
                        <a:pt x="11073" y="17103"/>
                      </a:cubicBezTo>
                      <a:lnTo>
                        <a:pt x="16112" y="21199"/>
                      </a:lnTo>
                      <a:cubicBezTo>
                        <a:pt x="16361" y="21380"/>
                        <a:pt x="16567" y="21567"/>
                        <a:pt x="17056" y="21593"/>
                      </a:cubicBezTo>
                      <a:cubicBezTo>
                        <a:pt x="17067" y="21594"/>
                        <a:pt x="17079" y="21594"/>
                        <a:pt x="17091" y="21594"/>
                      </a:cubicBezTo>
                      <a:cubicBezTo>
                        <a:pt x="17342" y="21594"/>
                        <a:pt x="17695" y="21442"/>
                        <a:pt x="17867" y="21188"/>
                      </a:cubicBezTo>
                      <a:cubicBezTo>
                        <a:pt x="18051" y="20931"/>
                        <a:pt x="18074" y="20695"/>
                        <a:pt x="18076" y="20521"/>
                      </a:cubicBezTo>
                      <a:cubicBezTo>
                        <a:pt x="18074" y="20293"/>
                        <a:pt x="18028" y="20110"/>
                        <a:pt x="17965" y="19917"/>
                      </a:cubicBezTo>
                      <a:lnTo>
                        <a:pt x="15828" y="13661"/>
                      </a:lnTo>
                      <a:cubicBezTo>
                        <a:pt x="15819" y="13635"/>
                        <a:pt x="15812" y="13597"/>
                        <a:pt x="15812" y="13550"/>
                      </a:cubicBezTo>
                      <a:cubicBezTo>
                        <a:pt x="15800" y="13381"/>
                        <a:pt x="15938" y="13140"/>
                        <a:pt x="16018" y="13106"/>
                      </a:cubicBezTo>
                      <a:lnTo>
                        <a:pt x="20884" y="9902"/>
                      </a:lnTo>
                      <a:cubicBezTo>
                        <a:pt x="21039" y="9799"/>
                        <a:pt x="21177" y="9690"/>
                        <a:pt x="21309" y="9537"/>
                      </a:cubicBezTo>
                      <a:cubicBezTo>
                        <a:pt x="21432" y="9384"/>
                        <a:pt x="21584" y="9166"/>
                        <a:pt x="21591" y="8807"/>
                      </a:cubicBezTo>
                      <a:cubicBezTo>
                        <a:pt x="21596" y="8585"/>
                        <a:pt x="21503" y="8335"/>
                        <a:pt x="21367" y="8174"/>
                      </a:cubicBezTo>
                      <a:close/>
                      <a:moveTo>
                        <a:pt x="21367" y="8174"/>
                      </a:moveTo>
                    </a:path>
                  </a:pathLst>
                </a:custGeom>
                <a:solidFill>
                  <a:schemeClr val="tx1"/>
                </a:solidFill>
                <a:ln>
                  <a:noFill/>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grpSp>
          <p:grpSp>
            <p:nvGrpSpPr>
              <p:cNvPr id="14" name="Group 65">
                <a:extLst>
                  <a:ext uri="{FF2B5EF4-FFF2-40B4-BE49-F238E27FC236}">
                    <a16:creationId xmlns:a16="http://schemas.microsoft.com/office/drawing/2014/main" id="{D2C1FDE7-8C49-F02E-700A-C99BBA39065F}"/>
                  </a:ext>
                </a:extLst>
              </p:cNvPr>
              <p:cNvGrpSpPr/>
              <p:nvPr/>
            </p:nvGrpSpPr>
            <p:grpSpPr>
              <a:xfrm>
                <a:off x="4108629" y="3144456"/>
                <a:ext cx="202068" cy="202066"/>
                <a:chOff x="2250602" y="3144456"/>
                <a:chExt cx="202068" cy="202066"/>
              </a:xfrm>
            </p:grpSpPr>
            <p:sp>
              <p:nvSpPr>
                <p:cNvPr id="18" name="Oval 73">
                  <a:extLst>
                    <a:ext uri="{FF2B5EF4-FFF2-40B4-BE49-F238E27FC236}">
                      <a16:creationId xmlns:a16="http://schemas.microsoft.com/office/drawing/2014/main" id="{F0525C80-B43E-71EB-3BDC-048CF5F01F16}"/>
                    </a:ext>
                  </a:extLst>
                </p:cNvPr>
                <p:cNvSpPr/>
                <p:nvPr/>
              </p:nvSpPr>
              <p:spPr>
                <a:xfrm>
                  <a:off x="2250602" y="3144456"/>
                  <a:ext cx="202068" cy="202066"/>
                </a:xfrm>
                <a:prstGeom prst="ellipse">
                  <a:avLst/>
                </a:prstGeom>
                <a:gradFill>
                  <a:gsLst>
                    <a:gs pos="0">
                      <a:srgbClr val="CDA23D"/>
                    </a:gs>
                    <a:gs pos="55000">
                      <a:srgbClr val="E1B64A"/>
                    </a:gs>
                    <a:gs pos="100000">
                      <a:srgbClr val="F7E880">
                        <a:lumMod val="99000"/>
                      </a:srgbClr>
                    </a:gs>
                  </a:gsLst>
                  <a:lin ang="2700000" scaled="1"/>
                </a:gradFill>
                <a:ln>
                  <a:noFill/>
                </a:ln>
              </p:spPr>
              <p:style>
                <a:lnRef idx="2">
                  <a:schemeClr val="dk1"/>
                </a:lnRef>
                <a:fillRef idx="1">
                  <a:schemeClr val="lt1"/>
                </a:fillRef>
                <a:effectRef idx="0">
                  <a:schemeClr val="dk1"/>
                </a:effectRef>
                <a:fontRef idx="minor">
                  <a:schemeClr val="dk1"/>
                </a:fontRef>
              </p:style>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19" name="Freeform: Shape 74">
                  <a:extLst>
                    <a:ext uri="{FF2B5EF4-FFF2-40B4-BE49-F238E27FC236}">
                      <a16:creationId xmlns:a16="http://schemas.microsoft.com/office/drawing/2014/main" id="{2D343EF4-A008-A457-E236-AB6FEC87531E}"/>
                    </a:ext>
                  </a:extLst>
                </p:cNvPr>
                <p:cNvSpPr>
                  <a:spLocks/>
                </p:cNvSpPr>
                <p:nvPr/>
              </p:nvSpPr>
              <p:spPr bwMode="auto">
                <a:xfrm>
                  <a:off x="2283157" y="3169067"/>
                  <a:ext cx="144899" cy="144900"/>
                </a:xfrm>
                <a:custGeom>
                  <a:avLst/>
                  <a:gdLst>
                    <a:gd name="T0" fmla="*/ 230941 w 21591"/>
                    <a:gd name="T1" fmla="*/ 88335 h 21594"/>
                    <a:gd name="T2" fmla="*/ 224359 w 21591"/>
                    <a:gd name="T3" fmla="*/ 84207 h 21594"/>
                    <a:gd name="T4" fmla="*/ 218663 w 21591"/>
                    <a:gd name="T5" fmla="*/ 83526 h 21594"/>
                    <a:gd name="T6" fmla="*/ 153089 w 21591"/>
                    <a:gd name="T7" fmla="*/ 83494 h 21594"/>
                    <a:gd name="T8" fmla="*/ 149900 w 21591"/>
                    <a:gd name="T9" fmla="*/ 82208 h 21594"/>
                    <a:gd name="T10" fmla="*/ 147814 w 21591"/>
                    <a:gd name="T11" fmla="*/ 79495 h 21594"/>
                    <a:gd name="T12" fmla="*/ 128813 w 21591"/>
                    <a:gd name="T13" fmla="*/ 11380 h 21594"/>
                    <a:gd name="T14" fmla="*/ 126068 w 21591"/>
                    <a:gd name="T15" fmla="*/ 5187 h 21594"/>
                    <a:gd name="T16" fmla="*/ 116686 w 21591"/>
                    <a:gd name="T17" fmla="*/ 0 h 21594"/>
                    <a:gd name="T18" fmla="*/ 107305 w 21591"/>
                    <a:gd name="T19" fmla="*/ 5198 h 21594"/>
                    <a:gd name="T20" fmla="*/ 104570 w 21591"/>
                    <a:gd name="T21" fmla="*/ 11412 h 21594"/>
                    <a:gd name="T22" fmla="*/ 85569 w 21591"/>
                    <a:gd name="T23" fmla="*/ 79484 h 21594"/>
                    <a:gd name="T24" fmla="*/ 83472 w 21591"/>
                    <a:gd name="T25" fmla="*/ 82208 h 21594"/>
                    <a:gd name="T26" fmla="*/ 80306 w 21591"/>
                    <a:gd name="T27" fmla="*/ 83494 h 21594"/>
                    <a:gd name="T28" fmla="*/ 14721 w 21591"/>
                    <a:gd name="T29" fmla="*/ 83526 h 21594"/>
                    <a:gd name="T30" fmla="*/ 6971 w 21591"/>
                    <a:gd name="T31" fmla="*/ 84931 h 21594"/>
                    <a:gd name="T32" fmla="*/ 2453 w 21591"/>
                    <a:gd name="T33" fmla="*/ 88324 h 21594"/>
                    <a:gd name="T34" fmla="*/ 11 w 21591"/>
                    <a:gd name="T35" fmla="*/ 95187 h 21594"/>
                    <a:gd name="T36" fmla="*/ 3070 w 21591"/>
                    <a:gd name="T37" fmla="*/ 103065 h 21594"/>
                    <a:gd name="T38" fmla="*/ 7652 w 21591"/>
                    <a:gd name="T39" fmla="*/ 107009 h 21594"/>
                    <a:gd name="T40" fmla="*/ 60505 w 21591"/>
                    <a:gd name="T41" fmla="*/ 141764 h 21594"/>
                    <a:gd name="T42" fmla="*/ 62958 w 21591"/>
                    <a:gd name="T43" fmla="*/ 147038 h 21594"/>
                    <a:gd name="T44" fmla="*/ 62807 w 21591"/>
                    <a:gd name="T45" fmla="*/ 148216 h 21594"/>
                    <a:gd name="T46" fmla="*/ 42260 w 21591"/>
                    <a:gd name="T47" fmla="*/ 215391 h 21594"/>
                    <a:gd name="T48" fmla="*/ 41234 w 21591"/>
                    <a:gd name="T49" fmla="*/ 221497 h 21594"/>
                    <a:gd name="T50" fmla="*/ 43439 w 21591"/>
                    <a:gd name="T51" fmla="*/ 228727 h 21594"/>
                    <a:gd name="T52" fmla="*/ 52345 w 21591"/>
                    <a:gd name="T53" fmla="*/ 233255 h 21594"/>
                    <a:gd name="T54" fmla="*/ 62677 w 21591"/>
                    <a:gd name="T55" fmla="*/ 228803 h 21594"/>
                    <a:gd name="T56" fmla="*/ 114352 w 21591"/>
                    <a:gd name="T57" fmla="*/ 184894 h 21594"/>
                    <a:gd name="T58" fmla="*/ 117065 w 21591"/>
                    <a:gd name="T59" fmla="*/ 184051 h 21594"/>
                    <a:gd name="T60" fmla="*/ 119680 w 21591"/>
                    <a:gd name="T61" fmla="*/ 184829 h 21594"/>
                    <a:gd name="T62" fmla="*/ 174143 w 21591"/>
                    <a:gd name="T63" fmla="*/ 229094 h 21594"/>
                    <a:gd name="T64" fmla="*/ 184346 w 21591"/>
                    <a:gd name="T65" fmla="*/ 233352 h 21594"/>
                    <a:gd name="T66" fmla="*/ 184725 w 21591"/>
                    <a:gd name="T67" fmla="*/ 233363 h 21594"/>
                    <a:gd name="T68" fmla="*/ 193112 w 21591"/>
                    <a:gd name="T69" fmla="*/ 228975 h 21594"/>
                    <a:gd name="T70" fmla="*/ 195371 w 21591"/>
                    <a:gd name="T71" fmla="*/ 221767 h 21594"/>
                    <a:gd name="T72" fmla="*/ 194171 w 21591"/>
                    <a:gd name="T73" fmla="*/ 215240 h 21594"/>
                    <a:gd name="T74" fmla="*/ 171074 w 21591"/>
                    <a:gd name="T75" fmla="*/ 147632 h 21594"/>
                    <a:gd name="T76" fmla="*/ 170901 w 21591"/>
                    <a:gd name="T77" fmla="*/ 146433 h 21594"/>
                    <a:gd name="T78" fmla="*/ 173127 w 21591"/>
                    <a:gd name="T79" fmla="*/ 141635 h 21594"/>
                    <a:gd name="T80" fmla="*/ 225721 w 21591"/>
                    <a:gd name="T81" fmla="*/ 107009 h 21594"/>
                    <a:gd name="T82" fmla="*/ 230314 w 21591"/>
                    <a:gd name="T83" fmla="*/ 103065 h 21594"/>
                    <a:gd name="T84" fmla="*/ 233362 w 21591"/>
                    <a:gd name="T85" fmla="*/ 95176 h 21594"/>
                    <a:gd name="T86" fmla="*/ 230941 w 21591"/>
                    <a:gd name="T87" fmla="*/ 88335 h 21594"/>
                    <a:gd name="T88" fmla="*/ 230941 w 21591"/>
                    <a:gd name="T89" fmla="*/ 88335 h 215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591" h="21594">
                      <a:moveTo>
                        <a:pt x="21367" y="8174"/>
                      </a:moveTo>
                      <a:cubicBezTo>
                        <a:pt x="21159" y="7927"/>
                        <a:pt x="20937" y="7845"/>
                        <a:pt x="20758" y="7792"/>
                      </a:cubicBezTo>
                      <a:cubicBezTo>
                        <a:pt x="20574" y="7743"/>
                        <a:pt x="20407" y="7730"/>
                        <a:pt x="20231" y="7729"/>
                      </a:cubicBezTo>
                      <a:lnTo>
                        <a:pt x="14164" y="7726"/>
                      </a:lnTo>
                      <a:cubicBezTo>
                        <a:pt x="14107" y="7729"/>
                        <a:pt x="13977" y="7691"/>
                        <a:pt x="13869" y="7607"/>
                      </a:cubicBezTo>
                      <a:cubicBezTo>
                        <a:pt x="13759" y="7525"/>
                        <a:pt x="13688" y="7411"/>
                        <a:pt x="13676" y="7356"/>
                      </a:cubicBezTo>
                      <a:lnTo>
                        <a:pt x="11918" y="1053"/>
                      </a:lnTo>
                      <a:cubicBezTo>
                        <a:pt x="11861" y="855"/>
                        <a:pt x="11797" y="675"/>
                        <a:pt x="11664" y="480"/>
                      </a:cubicBezTo>
                      <a:cubicBezTo>
                        <a:pt x="11544" y="304"/>
                        <a:pt x="11278" y="12"/>
                        <a:pt x="10796" y="0"/>
                      </a:cubicBezTo>
                      <a:cubicBezTo>
                        <a:pt x="10316" y="10"/>
                        <a:pt x="10048" y="303"/>
                        <a:pt x="9928" y="481"/>
                      </a:cubicBezTo>
                      <a:cubicBezTo>
                        <a:pt x="9796" y="677"/>
                        <a:pt x="9731" y="858"/>
                        <a:pt x="9675" y="1056"/>
                      </a:cubicBezTo>
                      <a:lnTo>
                        <a:pt x="7917" y="7355"/>
                      </a:lnTo>
                      <a:cubicBezTo>
                        <a:pt x="7905" y="7411"/>
                        <a:pt x="7834" y="7525"/>
                        <a:pt x="7723" y="7607"/>
                      </a:cubicBezTo>
                      <a:cubicBezTo>
                        <a:pt x="7616" y="7691"/>
                        <a:pt x="7486" y="7729"/>
                        <a:pt x="7430" y="7726"/>
                      </a:cubicBezTo>
                      <a:lnTo>
                        <a:pt x="1362" y="7729"/>
                      </a:lnTo>
                      <a:cubicBezTo>
                        <a:pt x="1127" y="7732"/>
                        <a:pt x="909" y="7748"/>
                        <a:pt x="645" y="7859"/>
                      </a:cubicBezTo>
                      <a:cubicBezTo>
                        <a:pt x="514" y="7917"/>
                        <a:pt x="363" y="8007"/>
                        <a:pt x="227" y="8173"/>
                      </a:cubicBezTo>
                      <a:cubicBezTo>
                        <a:pt x="89" y="8334"/>
                        <a:pt x="-4" y="8584"/>
                        <a:pt x="1" y="8808"/>
                      </a:cubicBezTo>
                      <a:cubicBezTo>
                        <a:pt x="8" y="9167"/>
                        <a:pt x="160" y="9386"/>
                        <a:pt x="284" y="9537"/>
                      </a:cubicBezTo>
                      <a:cubicBezTo>
                        <a:pt x="415" y="9691"/>
                        <a:pt x="554" y="9799"/>
                        <a:pt x="708" y="9902"/>
                      </a:cubicBezTo>
                      <a:lnTo>
                        <a:pt x="5598" y="13118"/>
                      </a:lnTo>
                      <a:cubicBezTo>
                        <a:pt x="5685" y="13155"/>
                        <a:pt x="5839" y="13426"/>
                        <a:pt x="5825" y="13606"/>
                      </a:cubicBezTo>
                      <a:cubicBezTo>
                        <a:pt x="5825" y="13651"/>
                        <a:pt x="5819" y="13688"/>
                        <a:pt x="5811" y="13715"/>
                      </a:cubicBezTo>
                      <a:lnTo>
                        <a:pt x="3910" y="19931"/>
                      </a:lnTo>
                      <a:cubicBezTo>
                        <a:pt x="3857" y="20111"/>
                        <a:pt x="3817" y="20284"/>
                        <a:pt x="3815" y="20496"/>
                      </a:cubicBezTo>
                      <a:cubicBezTo>
                        <a:pt x="3818" y="20674"/>
                        <a:pt x="3839" y="20905"/>
                        <a:pt x="4019" y="21165"/>
                      </a:cubicBezTo>
                      <a:cubicBezTo>
                        <a:pt x="4193" y="21433"/>
                        <a:pt x="4580" y="21600"/>
                        <a:pt x="4843" y="21584"/>
                      </a:cubicBezTo>
                      <a:cubicBezTo>
                        <a:pt x="5343" y="21556"/>
                        <a:pt x="5551" y="21359"/>
                        <a:pt x="5799" y="21172"/>
                      </a:cubicBezTo>
                      <a:lnTo>
                        <a:pt x="10580" y="17109"/>
                      </a:lnTo>
                      <a:cubicBezTo>
                        <a:pt x="10619" y="17073"/>
                        <a:pt x="10719" y="17031"/>
                        <a:pt x="10831" y="17031"/>
                      </a:cubicBezTo>
                      <a:cubicBezTo>
                        <a:pt x="10940" y="17031"/>
                        <a:pt x="11034" y="17069"/>
                        <a:pt x="11073" y="17103"/>
                      </a:cubicBezTo>
                      <a:lnTo>
                        <a:pt x="16112" y="21199"/>
                      </a:lnTo>
                      <a:cubicBezTo>
                        <a:pt x="16361" y="21380"/>
                        <a:pt x="16567" y="21567"/>
                        <a:pt x="17056" y="21593"/>
                      </a:cubicBezTo>
                      <a:cubicBezTo>
                        <a:pt x="17067" y="21594"/>
                        <a:pt x="17079" y="21594"/>
                        <a:pt x="17091" y="21594"/>
                      </a:cubicBezTo>
                      <a:cubicBezTo>
                        <a:pt x="17342" y="21594"/>
                        <a:pt x="17695" y="21442"/>
                        <a:pt x="17867" y="21188"/>
                      </a:cubicBezTo>
                      <a:cubicBezTo>
                        <a:pt x="18051" y="20931"/>
                        <a:pt x="18074" y="20695"/>
                        <a:pt x="18076" y="20521"/>
                      </a:cubicBezTo>
                      <a:cubicBezTo>
                        <a:pt x="18074" y="20293"/>
                        <a:pt x="18028" y="20110"/>
                        <a:pt x="17965" y="19917"/>
                      </a:cubicBezTo>
                      <a:lnTo>
                        <a:pt x="15828" y="13661"/>
                      </a:lnTo>
                      <a:cubicBezTo>
                        <a:pt x="15819" y="13635"/>
                        <a:pt x="15812" y="13597"/>
                        <a:pt x="15812" y="13550"/>
                      </a:cubicBezTo>
                      <a:cubicBezTo>
                        <a:pt x="15800" y="13381"/>
                        <a:pt x="15938" y="13140"/>
                        <a:pt x="16018" y="13106"/>
                      </a:cubicBezTo>
                      <a:lnTo>
                        <a:pt x="20884" y="9902"/>
                      </a:lnTo>
                      <a:cubicBezTo>
                        <a:pt x="21039" y="9799"/>
                        <a:pt x="21177" y="9690"/>
                        <a:pt x="21309" y="9537"/>
                      </a:cubicBezTo>
                      <a:cubicBezTo>
                        <a:pt x="21432" y="9384"/>
                        <a:pt x="21584" y="9166"/>
                        <a:pt x="21591" y="8807"/>
                      </a:cubicBezTo>
                      <a:cubicBezTo>
                        <a:pt x="21596" y="8585"/>
                        <a:pt x="21503" y="8335"/>
                        <a:pt x="21367" y="8174"/>
                      </a:cubicBezTo>
                      <a:close/>
                      <a:moveTo>
                        <a:pt x="21367" y="8174"/>
                      </a:moveTo>
                    </a:path>
                  </a:pathLst>
                </a:custGeom>
                <a:solidFill>
                  <a:schemeClr val="tx1"/>
                </a:solidFill>
                <a:ln>
                  <a:noFill/>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grpSp>
          <p:grpSp>
            <p:nvGrpSpPr>
              <p:cNvPr id="15" name="Group 66">
                <a:extLst>
                  <a:ext uri="{FF2B5EF4-FFF2-40B4-BE49-F238E27FC236}">
                    <a16:creationId xmlns:a16="http://schemas.microsoft.com/office/drawing/2014/main" id="{1B9BEA6C-B8A2-E126-A09A-AE95B24021E0}"/>
                  </a:ext>
                </a:extLst>
              </p:cNvPr>
              <p:cNvGrpSpPr/>
              <p:nvPr/>
            </p:nvGrpSpPr>
            <p:grpSpPr>
              <a:xfrm>
                <a:off x="5966656" y="3144456"/>
                <a:ext cx="202068" cy="202066"/>
                <a:chOff x="2250602" y="3144456"/>
                <a:chExt cx="202068" cy="202066"/>
              </a:xfrm>
            </p:grpSpPr>
            <p:sp>
              <p:nvSpPr>
                <p:cNvPr id="16" name="Oval 70">
                  <a:extLst>
                    <a:ext uri="{FF2B5EF4-FFF2-40B4-BE49-F238E27FC236}">
                      <a16:creationId xmlns:a16="http://schemas.microsoft.com/office/drawing/2014/main" id="{9CBEA410-6924-22AE-6779-38221C8D7BC2}"/>
                    </a:ext>
                  </a:extLst>
                </p:cNvPr>
                <p:cNvSpPr/>
                <p:nvPr/>
              </p:nvSpPr>
              <p:spPr>
                <a:xfrm>
                  <a:off x="2250602" y="3144456"/>
                  <a:ext cx="202068" cy="202066"/>
                </a:xfrm>
                <a:prstGeom prst="ellipse">
                  <a:avLst/>
                </a:prstGeom>
                <a:gradFill>
                  <a:gsLst>
                    <a:gs pos="0">
                      <a:srgbClr val="CDA23D"/>
                    </a:gs>
                    <a:gs pos="55000">
                      <a:srgbClr val="E1B64A"/>
                    </a:gs>
                    <a:gs pos="100000">
                      <a:srgbClr val="F7E880">
                        <a:lumMod val="99000"/>
                      </a:srgbClr>
                    </a:gs>
                  </a:gsLst>
                  <a:lin ang="2700000" scaled="1"/>
                </a:gradFill>
                <a:ln>
                  <a:noFill/>
                </a:ln>
              </p:spPr>
              <p:style>
                <a:lnRef idx="2">
                  <a:schemeClr val="dk1"/>
                </a:lnRef>
                <a:fillRef idx="1">
                  <a:schemeClr val="lt1"/>
                </a:fillRef>
                <a:effectRef idx="0">
                  <a:schemeClr val="dk1"/>
                </a:effectRef>
                <a:fontRef idx="minor">
                  <a:schemeClr val="dk1"/>
                </a:fontRef>
              </p:style>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17" name="Freeform: Shape 72">
                  <a:extLst>
                    <a:ext uri="{FF2B5EF4-FFF2-40B4-BE49-F238E27FC236}">
                      <a16:creationId xmlns:a16="http://schemas.microsoft.com/office/drawing/2014/main" id="{20FE42F2-4A8A-F044-5BAD-585390D061FC}"/>
                    </a:ext>
                  </a:extLst>
                </p:cNvPr>
                <p:cNvSpPr>
                  <a:spLocks/>
                </p:cNvSpPr>
                <p:nvPr/>
              </p:nvSpPr>
              <p:spPr bwMode="auto">
                <a:xfrm>
                  <a:off x="2283157" y="3169067"/>
                  <a:ext cx="144899" cy="144900"/>
                </a:xfrm>
                <a:custGeom>
                  <a:avLst/>
                  <a:gdLst>
                    <a:gd name="T0" fmla="*/ 230941 w 21591"/>
                    <a:gd name="T1" fmla="*/ 88335 h 21594"/>
                    <a:gd name="T2" fmla="*/ 224359 w 21591"/>
                    <a:gd name="T3" fmla="*/ 84207 h 21594"/>
                    <a:gd name="T4" fmla="*/ 218663 w 21591"/>
                    <a:gd name="T5" fmla="*/ 83526 h 21594"/>
                    <a:gd name="T6" fmla="*/ 153089 w 21591"/>
                    <a:gd name="T7" fmla="*/ 83494 h 21594"/>
                    <a:gd name="T8" fmla="*/ 149900 w 21591"/>
                    <a:gd name="T9" fmla="*/ 82208 h 21594"/>
                    <a:gd name="T10" fmla="*/ 147814 w 21591"/>
                    <a:gd name="T11" fmla="*/ 79495 h 21594"/>
                    <a:gd name="T12" fmla="*/ 128813 w 21591"/>
                    <a:gd name="T13" fmla="*/ 11380 h 21594"/>
                    <a:gd name="T14" fmla="*/ 126068 w 21591"/>
                    <a:gd name="T15" fmla="*/ 5187 h 21594"/>
                    <a:gd name="T16" fmla="*/ 116686 w 21591"/>
                    <a:gd name="T17" fmla="*/ 0 h 21594"/>
                    <a:gd name="T18" fmla="*/ 107305 w 21591"/>
                    <a:gd name="T19" fmla="*/ 5198 h 21594"/>
                    <a:gd name="T20" fmla="*/ 104570 w 21591"/>
                    <a:gd name="T21" fmla="*/ 11412 h 21594"/>
                    <a:gd name="T22" fmla="*/ 85569 w 21591"/>
                    <a:gd name="T23" fmla="*/ 79484 h 21594"/>
                    <a:gd name="T24" fmla="*/ 83472 w 21591"/>
                    <a:gd name="T25" fmla="*/ 82208 h 21594"/>
                    <a:gd name="T26" fmla="*/ 80306 w 21591"/>
                    <a:gd name="T27" fmla="*/ 83494 h 21594"/>
                    <a:gd name="T28" fmla="*/ 14721 w 21591"/>
                    <a:gd name="T29" fmla="*/ 83526 h 21594"/>
                    <a:gd name="T30" fmla="*/ 6971 w 21591"/>
                    <a:gd name="T31" fmla="*/ 84931 h 21594"/>
                    <a:gd name="T32" fmla="*/ 2453 w 21591"/>
                    <a:gd name="T33" fmla="*/ 88324 h 21594"/>
                    <a:gd name="T34" fmla="*/ 11 w 21591"/>
                    <a:gd name="T35" fmla="*/ 95187 h 21594"/>
                    <a:gd name="T36" fmla="*/ 3070 w 21591"/>
                    <a:gd name="T37" fmla="*/ 103065 h 21594"/>
                    <a:gd name="T38" fmla="*/ 7652 w 21591"/>
                    <a:gd name="T39" fmla="*/ 107009 h 21594"/>
                    <a:gd name="T40" fmla="*/ 60505 w 21591"/>
                    <a:gd name="T41" fmla="*/ 141764 h 21594"/>
                    <a:gd name="T42" fmla="*/ 62958 w 21591"/>
                    <a:gd name="T43" fmla="*/ 147038 h 21594"/>
                    <a:gd name="T44" fmla="*/ 62807 w 21591"/>
                    <a:gd name="T45" fmla="*/ 148216 h 21594"/>
                    <a:gd name="T46" fmla="*/ 42260 w 21591"/>
                    <a:gd name="T47" fmla="*/ 215391 h 21594"/>
                    <a:gd name="T48" fmla="*/ 41234 w 21591"/>
                    <a:gd name="T49" fmla="*/ 221497 h 21594"/>
                    <a:gd name="T50" fmla="*/ 43439 w 21591"/>
                    <a:gd name="T51" fmla="*/ 228727 h 21594"/>
                    <a:gd name="T52" fmla="*/ 52345 w 21591"/>
                    <a:gd name="T53" fmla="*/ 233255 h 21594"/>
                    <a:gd name="T54" fmla="*/ 62677 w 21591"/>
                    <a:gd name="T55" fmla="*/ 228803 h 21594"/>
                    <a:gd name="T56" fmla="*/ 114352 w 21591"/>
                    <a:gd name="T57" fmla="*/ 184894 h 21594"/>
                    <a:gd name="T58" fmla="*/ 117065 w 21591"/>
                    <a:gd name="T59" fmla="*/ 184051 h 21594"/>
                    <a:gd name="T60" fmla="*/ 119680 w 21591"/>
                    <a:gd name="T61" fmla="*/ 184829 h 21594"/>
                    <a:gd name="T62" fmla="*/ 174143 w 21591"/>
                    <a:gd name="T63" fmla="*/ 229094 h 21594"/>
                    <a:gd name="T64" fmla="*/ 184346 w 21591"/>
                    <a:gd name="T65" fmla="*/ 233352 h 21594"/>
                    <a:gd name="T66" fmla="*/ 184725 w 21591"/>
                    <a:gd name="T67" fmla="*/ 233363 h 21594"/>
                    <a:gd name="T68" fmla="*/ 193112 w 21591"/>
                    <a:gd name="T69" fmla="*/ 228975 h 21594"/>
                    <a:gd name="T70" fmla="*/ 195371 w 21591"/>
                    <a:gd name="T71" fmla="*/ 221767 h 21594"/>
                    <a:gd name="T72" fmla="*/ 194171 w 21591"/>
                    <a:gd name="T73" fmla="*/ 215240 h 21594"/>
                    <a:gd name="T74" fmla="*/ 171074 w 21591"/>
                    <a:gd name="T75" fmla="*/ 147632 h 21594"/>
                    <a:gd name="T76" fmla="*/ 170901 w 21591"/>
                    <a:gd name="T77" fmla="*/ 146433 h 21594"/>
                    <a:gd name="T78" fmla="*/ 173127 w 21591"/>
                    <a:gd name="T79" fmla="*/ 141635 h 21594"/>
                    <a:gd name="T80" fmla="*/ 225721 w 21591"/>
                    <a:gd name="T81" fmla="*/ 107009 h 21594"/>
                    <a:gd name="T82" fmla="*/ 230314 w 21591"/>
                    <a:gd name="T83" fmla="*/ 103065 h 21594"/>
                    <a:gd name="T84" fmla="*/ 233362 w 21591"/>
                    <a:gd name="T85" fmla="*/ 95176 h 21594"/>
                    <a:gd name="T86" fmla="*/ 230941 w 21591"/>
                    <a:gd name="T87" fmla="*/ 88335 h 21594"/>
                    <a:gd name="T88" fmla="*/ 230941 w 21591"/>
                    <a:gd name="T89" fmla="*/ 88335 h 215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591" h="21594">
                      <a:moveTo>
                        <a:pt x="21367" y="8174"/>
                      </a:moveTo>
                      <a:cubicBezTo>
                        <a:pt x="21159" y="7927"/>
                        <a:pt x="20937" y="7845"/>
                        <a:pt x="20758" y="7792"/>
                      </a:cubicBezTo>
                      <a:cubicBezTo>
                        <a:pt x="20574" y="7743"/>
                        <a:pt x="20407" y="7730"/>
                        <a:pt x="20231" y="7729"/>
                      </a:cubicBezTo>
                      <a:lnTo>
                        <a:pt x="14164" y="7726"/>
                      </a:lnTo>
                      <a:cubicBezTo>
                        <a:pt x="14107" y="7729"/>
                        <a:pt x="13977" y="7691"/>
                        <a:pt x="13869" y="7607"/>
                      </a:cubicBezTo>
                      <a:cubicBezTo>
                        <a:pt x="13759" y="7525"/>
                        <a:pt x="13688" y="7411"/>
                        <a:pt x="13676" y="7356"/>
                      </a:cubicBezTo>
                      <a:lnTo>
                        <a:pt x="11918" y="1053"/>
                      </a:lnTo>
                      <a:cubicBezTo>
                        <a:pt x="11861" y="855"/>
                        <a:pt x="11797" y="675"/>
                        <a:pt x="11664" y="480"/>
                      </a:cubicBezTo>
                      <a:cubicBezTo>
                        <a:pt x="11544" y="304"/>
                        <a:pt x="11278" y="12"/>
                        <a:pt x="10796" y="0"/>
                      </a:cubicBezTo>
                      <a:cubicBezTo>
                        <a:pt x="10316" y="10"/>
                        <a:pt x="10048" y="303"/>
                        <a:pt x="9928" y="481"/>
                      </a:cubicBezTo>
                      <a:cubicBezTo>
                        <a:pt x="9796" y="677"/>
                        <a:pt x="9731" y="858"/>
                        <a:pt x="9675" y="1056"/>
                      </a:cubicBezTo>
                      <a:lnTo>
                        <a:pt x="7917" y="7355"/>
                      </a:lnTo>
                      <a:cubicBezTo>
                        <a:pt x="7905" y="7411"/>
                        <a:pt x="7834" y="7525"/>
                        <a:pt x="7723" y="7607"/>
                      </a:cubicBezTo>
                      <a:cubicBezTo>
                        <a:pt x="7616" y="7691"/>
                        <a:pt x="7486" y="7729"/>
                        <a:pt x="7430" y="7726"/>
                      </a:cubicBezTo>
                      <a:lnTo>
                        <a:pt x="1362" y="7729"/>
                      </a:lnTo>
                      <a:cubicBezTo>
                        <a:pt x="1127" y="7732"/>
                        <a:pt x="909" y="7748"/>
                        <a:pt x="645" y="7859"/>
                      </a:cubicBezTo>
                      <a:cubicBezTo>
                        <a:pt x="514" y="7917"/>
                        <a:pt x="363" y="8007"/>
                        <a:pt x="227" y="8173"/>
                      </a:cubicBezTo>
                      <a:cubicBezTo>
                        <a:pt x="89" y="8334"/>
                        <a:pt x="-4" y="8584"/>
                        <a:pt x="1" y="8808"/>
                      </a:cubicBezTo>
                      <a:cubicBezTo>
                        <a:pt x="8" y="9167"/>
                        <a:pt x="160" y="9386"/>
                        <a:pt x="284" y="9537"/>
                      </a:cubicBezTo>
                      <a:cubicBezTo>
                        <a:pt x="415" y="9691"/>
                        <a:pt x="554" y="9799"/>
                        <a:pt x="708" y="9902"/>
                      </a:cubicBezTo>
                      <a:lnTo>
                        <a:pt x="5598" y="13118"/>
                      </a:lnTo>
                      <a:cubicBezTo>
                        <a:pt x="5685" y="13155"/>
                        <a:pt x="5839" y="13426"/>
                        <a:pt x="5825" y="13606"/>
                      </a:cubicBezTo>
                      <a:cubicBezTo>
                        <a:pt x="5825" y="13651"/>
                        <a:pt x="5819" y="13688"/>
                        <a:pt x="5811" y="13715"/>
                      </a:cubicBezTo>
                      <a:lnTo>
                        <a:pt x="3910" y="19931"/>
                      </a:lnTo>
                      <a:cubicBezTo>
                        <a:pt x="3857" y="20111"/>
                        <a:pt x="3817" y="20284"/>
                        <a:pt x="3815" y="20496"/>
                      </a:cubicBezTo>
                      <a:cubicBezTo>
                        <a:pt x="3818" y="20674"/>
                        <a:pt x="3839" y="20905"/>
                        <a:pt x="4019" y="21165"/>
                      </a:cubicBezTo>
                      <a:cubicBezTo>
                        <a:pt x="4193" y="21433"/>
                        <a:pt x="4580" y="21600"/>
                        <a:pt x="4843" y="21584"/>
                      </a:cubicBezTo>
                      <a:cubicBezTo>
                        <a:pt x="5343" y="21556"/>
                        <a:pt x="5551" y="21359"/>
                        <a:pt x="5799" y="21172"/>
                      </a:cubicBezTo>
                      <a:lnTo>
                        <a:pt x="10580" y="17109"/>
                      </a:lnTo>
                      <a:cubicBezTo>
                        <a:pt x="10619" y="17073"/>
                        <a:pt x="10719" y="17031"/>
                        <a:pt x="10831" y="17031"/>
                      </a:cubicBezTo>
                      <a:cubicBezTo>
                        <a:pt x="10940" y="17031"/>
                        <a:pt x="11034" y="17069"/>
                        <a:pt x="11073" y="17103"/>
                      </a:cubicBezTo>
                      <a:lnTo>
                        <a:pt x="16112" y="21199"/>
                      </a:lnTo>
                      <a:cubicBezTo>
                        <a:pt x="16361" y="21380"/>
                        <a:pt x="16567" y="21567"/>
                        <a:pt x="17056" y="21593"/>
                      </a:cubicBezTo>
                      <a:cubicBezTo>
                        <a:pt x="17067" y="21594"/>
                        <a:pt x="17079" y="21594"/>
                        <a:pt x="17091" y="21594"/>
                      </a:cubicBezTo>
                      <a:cubicBezTo>
                        <a:pt x="17342" y="21594"/>
                        <a:pt x="17695" y="21442"/>
                        <a:pt x="17867" y="21188"/>
                      </a:cubicBezTo>
                      <a:cubicBezTo>
                        <a:pt x="18051" y="20931"/>
                        <a:pt x="18074" y="20695"/>
                        <a:pt x="18076" y="20521"/>
                      </a:cubicBezTo>
                      <a:cubicBezTo>
                        <a:pt x="18074" y="20293"/>
                        <a:pt x="18028" y="20110"/>
                        <a:pt x="17965" y="19917"/>
                      </a:cubicBezTo>
                      <a:lnTo>
                        <a:pt x="15828" y="13661"/>
                      </a:lnTo>
                      <a:cubicBezTo>
                        <a:pt x="15819" y="13635"/>
                        <a:pt x="15812" y="13597"/>
                        <a:pt x="15812" y="13550"/>
                      </a:cubicBezTo>
                      <a:cubicBezTo>
                        <a:pt x="15800" y="13381"/>
                        <a:pt x="15938" y="13140"/>
                        <a:pt x="16018" y="13106"/>
                      </a:cubicBezTo>
                      <a:lnTo>
                        <a:pt x="20884" y="9902"/>
                      </a:lnTo>
                      <a:cubicBezTo>
                        <a:pt x="21039" y="9799"/>
                        <a:pt x="21177" y="9690"/>
                        <a:pt x="21309" y="9537"/>
                      </a:cubicBezTo>
                      <a:cubicBezTo>
                        <a:pt x="21432" y="9384"/>
                        <a:pt x="21584" y="9166"/>
                        <a:pt x="21591" y="8807"/>
                      </a:cubicBezTo>
                      <a:cubicBezTo>
                        <a:pt x="21596" y="8585"/>
                        <a:pt x="21503" y="8335"/>
                        <a:pt x="21367" y="8174"/>
                      </a:cubicBezTo>
                      <a:close/>
                      <a:moveTo>
                        <a:pt x="21367" y="8174"/>
                      </a:moveTo>
                    </a:path>
                  </a:pathLst>
                </a:custGeom>
                <a:solidFill>
                  <a:schemeClr val="tx1"/>
                </a:solidFill>
                <a:ln>
                  <a:noFill/>
                </a:ln>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grpSp>
        </p:grpSp>
        <p:sp>
          <p:nvSpPr>
            <p:cNvPr id="4" name="Freeform: Shape 49">
              <a:extLst>
                <a:ext uri="{FF2B5EF4-FFF2-40B4-BE49-F238E27FC236}">
                  <a16:creationId xmlns:a16="http://schemas.microsoft.com/office/drawing/2014/main" id="{69102897-DB7D-0150-10AE-2A912CDE752F}"/>
                </a:ext>
              </a:extLst>
            </p:cNvPr>
            <p:cNvSpPr>
              <a:spLocks/>
            </p:cNvSpPr>
            <p:nvPr/>
          </p:nvSpPr>
          <p:spPr bwMode="auto">
            <a:xfrm>
              <a:off x="728184" y="3207389"/>
              <a:ext cx="66194" cy="66184"/>
            </a:xfrm>
            <a:custGeom>
              <a:avLst/>
              <a:gdLst>
                <a:gd name="T0" fmla="*/ 21598 w 21598"/>
                <a:gd name="T1" fmla="*/ 10799 h 21598"/>
                <a:gd name="T2" fmla="*/ 20776 w 21598"/>
                <a:gd name="T3" fmla="*/ 6666 h 21598"/>
                <a:gd name="T4" fmla="*/ 18435 w 21598"/>
                <a:gd name="T5" fmla="*/ 3163 h 21598"/>
                <a:gd name="T6" fmla="*/ 14932 w 21598"/>
                <a:gd name="T7" fmla="*/ 822 h 21598"/>
                <a:gd name="T8" fmla="*/ 10799 w 21598"/>
                <a:gd name="T9" fmla="*/ 0 h 21598"/>
                <a:gd name="T10" fmla="*/ 6666 w 21598"/>
                <a:gd name="T11" fmla="*/ 822 h 21598"/>
                <a:gd name="T12" fmla="*/ 3163 w 21598"/>
                <a:gd name="T13" fmla="*/ 3163 h 21598"/>
                <a:gd name="T14" fmla="*/ 822 w 21598"/>
                <a:gd name="T15" fmla="*/ 6666 h 21598"/>
                <a:gd name="T16" fmla="*/ 0 w 21598"/>
                <a:gd name="T17" fmla="*/ 10799 h 21598"/>
                <a:gd name="T18" fmla="*/ 822 w 21598"/>
                <a:gd name="T19" fmla="*/ 14932 h 21598"/>
                <a:gd name="T20" fmla="*/ 3163 w 21598"/>
                <a:gd name="T21" fmla="*/ 18435 h 21598"/>
                <a:gd name="T22" fmla="*/ 6666 w 21598"/>
                <a:gd name="T23" fmla="*/ 20776 h 21598"/>
                <a:gd name="T24" fmla="*/ 10799 w 21598"/>
                <a:gd name="T25" fmla="*/ 21598 h 21598"/>
                <a:gd name="T26" fmla="*/ 14932 w 21598"/>
                <a:gd name="T27" fmla="*/ 20776 h 21598"/>
                <a:gd name="T28" fmla="*/ 18435 w 21598"/>
                <a:gd name="T29" fmla="*/ 18435 h 21598"/>
                <a:gd name="T30" fmla="*/ 20776 w 21598"/>
                <a:gd name="T31" fmla="*/ 14932 h 21598"/>
                <a:gd name="T32" fmla="*/ 21598 w 21598"/>
                <a:gd name="T33" fmla="*/ 10799 h 21598"/>
                <a:gd name="T34" fmla="*/ 21598 w 21598"/>
                <a:gd name="T35" fmla="*/ 10799 h 2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chemeClr val="tx1"/>
            </a:solidFill>
            <a:ln>
              <a:noFill/>
            </a:ln>
            <a:extLst>
              <a:ext uri="{91240B29-F687-4f45-9708-019B960494DF}">
                <a14:hiddenLine xmlns:a14="http://schemas.microsoft.com/office/drawing/2010/main" xmlns:p14="http://schemas.microsoft.com/office/powerpoint/2010/main" xmlns:lc="http://schemas.openxmlformats.org/drawingml/2006/lockedCanvas" xmlns="" w="25400" cap="flat">
                  <a:solidFill>
                    <a:schemeClr val="tx1"/>
                  </a:solidFill>
                  <a:miter lim="800000"/>
                  <a:headEnd type="none" w="med" len="med"/>
                  <a:tailEnd type="none" w="med" len="med"/>
                </a14:hiddenLine>
              </a:ext>
            </a:extLst>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sp>
          <p:nvSpPr>
            <p:cNvPr id="5" name="Freeform: Shape 56">
              <a:extLst>
                <a:ext uri="{FF2B5EF4-FFF2-40B4-BE49-F238E27FC236}">
                  <a16:creationId xmlns:a16="http://schemas.microsoft.com/office/drawing/2014/main" id="{CE933B1F-3E3C-FF0C-FF29-4155436193C0}"/>
                </a:ext>
              </a:extLst>
            </p:cNvPr>
            <p:cNvSpPr>
              <a:spLocks/>
            </p:cNvSpPr>
            <p:nvPr/>
          </p:nvSpPr>
          <p:spPr bwMode="auto">
            <a:xfrm>
              <a:off x="1375410" y="2050395"/>
              <a:ext cx="127484" cy="127465"/>
            </a:xfrm>
            <a:custGeom>
              <a:avLst/>
              <a:gdLst>
                <a:gd name="T0" fmla="*/ 21598 w 21598"/>
                <a:gd name="T1" fmla="*/ 10799 h 21598"/>
                <a:gd name="T2" fmla="*/ 20776 w 21598"/>
                <a:gd name="T3" fmla="*/ 6666 h 21598"/>
                <a:gd name="T4" fmla="*/ 18435 w 21598"/>
                <a:gd name="T5" fmla="*/ 3163 h 21598"/>
                <a:gd name="T6" fmla="*/ 14932 w 21598"/>
                <a:gd name="T7" fmla="*/ 822 h 21598"/>
                <a:gd name="T8" fmla="*/ 10799 w 21598"/>
                <a:gd name="T9" fmla="*/ 0 h 21598"/>
                <a:gd name="T10" fmla="*/ 6666 w 21598"/>
                <a:gd name="T11" fmla="*/ 822 h 21598"/>
                <a:gd name="T12" fmla="*/ 3163 w 21598"/>
                <a:gd name="T13" fmla="*/ 3163 h 21598"/>
                <a:gd name="T14" fmla="*/ 822 w 21598"/>
                <a:gd name="T15" fmla="*/ 6666 h 21598"/>
                <a:gd name="T16" fmla="*/ 0 w 21598"/>
                <a:gd name="T17" fmla="*/ 10799 h 21598"/>
                <a:gd name="T18" fmla="*/ 822 w 21598"/>
                <a:gd name="T19" fmla="*/ 14932 h 21598"/>
                <a:gd name="T20" fmla="*/ 3163 w 21598"/>
                <a:gd name="T21" fmla="*/ 18435 h 21598"/>
                <a:gd name="T22" fmla="*/ 6666 w 21598"/>
                <a:gd name="T23" fmla="*/ 20776 h 21598"/>
                <a:gd name="T24" fmla="*/ 10799 w 21598"/>
                <a:gd name="T25" fmla="*/ 21598 h 21598"/>
                <a:gd name="T26" fmla="*/ 14932 w 21598"/>
                <a:gd name="T27" fmla="*/ 20776 h 21598"/>
                <a:gd name="T28" fmla="*/ 18435 w 21598"/>
                <a:gd name="T29" fmla="*/ 18435 h 21598"/>
                <a:gd name="T30" fmla="*/ 20776 w 21598"/>
                <a:gd name="T31" fmla="*/ 14932 h 21598"/>
                <a:gd name="T32" fmla="*/ 21598 w 21598"/>
                <a:gd name="T33" fmla="*/ 10799 h 21598"/>
                <a:gd name="T34" fmla="*/ 21598 w 21598"/>
                <a:gd name="T35" fmla="*/ 10799 h 2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gradFill>
              <a:gsLst>
                <a:gs pos="0">
                  <a:srgbClr val="CDA23D"/>
                </a:gs>
                <a:gs pos="55000">
                  <a:srgbClr val="E1B64A"/>
                </a:gs>
                <a:gs pos="100000">
                  <a:srgbClr val="F7E880">
                    <a:lumMod val="99000"/>
                  </a:srgbClr>
                </a:gs>
              </a:gsLst>
              <a:lin ang="2700000" scaled="1"/>
            </a:gradFill>
            <a:ln w="25400" cap="flat">
              <a:noFill/>
              <a:prstDash val="solid"/>
              <a:miter lim="800000"/>
              <a:headEnd type="none" w="med" len="med"/>
              <a:tailEnd type="none" w="med" len="med"/>
            </a:ln>
            <a:extLst>
              <a:ext uri="{909E8E84-426E-40dd-AFC4-6F175D3DCCD1}">
                <a14:hiddenFill xmlns:a14="http://schemas.microsoft.com/office/drawing/2010/main" xmlns:p14="http://schemas.microsoft.com/office/powerpoint/2010/main" xmlns:lc="http://schemas.openxmlformats.org/drawingml/2006/lockedCanvas" xmlns="">
                  <a:solidFill>
                    <a:srgbClr val="FFFFFF"/>
                  </a:solidFill>
                </a14:hiddenFill>
              </a:ext>
            </a:extLst>
          </p:spPr>
          <p:txBody>
            <a:bodyPr anchor="ctr"/>
            <a:lstStyle/>
            <a:p>
              <a:pPr algn="ctr"/>
              <a:endParaRPr>
                <a:gradFill>
                  <a:gsLst>
                    <a:gs pos="0">
                      <a:srgbClr val="CDA23D"/>
                    </a:gs>
                    <a:gs pos="55000">
                      <a:srgbClr val="E1B64A"/>
                    </a:gs>
                    <a:gs pos="100000">
                      <a:srgbClr val="F7E880">
                        <a:lumMod val="99000"/>
                      </a:srgbClr>
                    </a:gs>
                  </a:gsLst>
                  <a:lin ang="2700000" scaled="1"/>
                </a:gradFill>
              </a:endParaRPr>
            </a:p>
          </p:txBody>
        </p:sp>
      </p:grpSp>
    </p:spTree>
    <p:extLst>
      <p:ext uri="{BB962C8B-B14F-4D97-AF65-F5344CB8AC3E}">
        <p14:creationId xmlns:p14="http://schemas.microsoft.com/office/powerpoint/2010/main" val="37296048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0EA43-8DD3-085C-01D6-1C692B2FCD2A}"/>
            </a:ext>
          </a:extLst>
        </p:cNvPr>
        <p:cNvGrpSpPr/>
        <p:nvPr/>
      </p:nvGrpSpPr>
      <p:grpSpPr>
        <a:xfrm>
          <a:off x="0" y="0"/>
          <a:ext cx="0" cy="0"/>
          <a:chOff x="0" y="0"/>
          <a:chExt cx="0" cy="0"/>
        </a:xfrm>
      </p:grpSpPr>
      <p:sp>
        <p:nvSpPr>
          <p:cNvPr id="20" name="文本框 19">
            <a:extLst>
              <a:ext uri="{FF2B5EF4-FFF2-40B4-BE49-F238E27FC236}">
                <a16:creationId xmlns:a16="http://schemas.microsoft.com/office/drawing/2014/main" id="{C347D9DC-969F-4A7C-8BCB-7E0B63C1E7C4}"/>
              </a:ext>
            </a:extLst>
          </p:cNvPr>
          <p:cNvSpPr txBox="1"/>
          <p:nvPr/>
        </p:nvSpPr>
        <p:spPr>
          <a:xfrm>
            <a:off x="711200" y="1248229"/>
            <a:ext cx="10980189" cy="3970318"/>
          </a:xfrm>
          <a:prstGeom prst="rect">
            <a:avLst/>
          </a:prstGeom>
          <a:noFill/>
        </p:spPr>
        <p:txBody>
          <a:bodyPr wrap="square" rtlCol="0">
            <a:spAutoFit/>
            <a:scene3d>
              <a:camera prst="orthographicFront"/>
              <a:lightRig rig="threePt" dir="t"/>
            </a:scene3d>
            <a:sp3d contourW="12700"/>
          </a:bodyPr>
          <a:lstStyle/>
          <a:p>
            <a:pPr algn="justLow" rtl="1">
              <a:lnSpc>
                <a:spcPct val="150000"/>
              </a:lnSpc>
              <a:spcBef>
                <a:spcPts val="0"/>
              </a:spcBef>
              <a:buFontTx/>
              <a:buNone/>
              <a:defRPr/>
            </a:pPr>
            <a:r>
              <a:rPr lang="fa-IR" sz="2400">
                <a:solidFill>
                  <a:schemeClr val="bg1"/>
                </a:solidFill>
                <a:latin typeface="Vazir" panose="020B0603030804020204" pitchFamily="34" charset="-78"/>
                <a:cs typeface="B Zar" panose="00000400000000000000" pitchFamily="2" charset="-78"/>
              </a:rPr>
              <a:t>لافلین تأکید می‌کند که «تفکر بینابینی» به‌دلیل ویژگی‌های خاص حسابداری، برای توسعه این رشته بسیار مفید است. برخلاف نظریه‌های علوم طبیعی مانند جاذبه، نظریه‌های حسابداری تحت تأثیر محیط‌های اجتماعی و نهادی شکل می‌گیرند و نمی‌توان آن‌ها را مستقل از زمینه اجرا دانست.</a:t>
            </a:r>
          </a:p>
          <a:p>
            <a:pPr algn="justLow" rtl="1">
              <a:lnSpc>
                <a:spcPct val="150000"/>
              </a:lnSpc>
              <a:spcBef>
                <a:spcPts val="0"/>
              </a:spcBef>
              <a:buFontTx/>
              <a:buNone/>
              <a:defRPr/>
            </a:pPr>
            <a:r>
              <a:rPr lang="fa-IR" sz="2400">
                <a:solidFill>
                  <a:schemeClr val="bg1"/>
                </a:solidFill>
                <a:latin typeface="Vazir" panose="020B0603030804020204" pitchFamily="34" charset="-78"/>
                <a:cs typeface="B Zar" panose="00000400000000000000" pitchFamily="2" charset="-78"/>
              </a:rPr>
              <a:t>حسابداری یک نقش اجتماعی است که توسط بازیگران اجتماع اجرا می‌شود. برخی دیدگاه‌ها بر یادگیری از موقعیت‌های پیشین تأکید دارند، در حالی‌که برخی دیگر به‌دلیل بی‌اعتمادی به نظریه‌های قبلی، از آن‌ها چیزی نمی‌آموزند. تفکر بینابینی در این میان قرار دارد: به‌تنهایی نظریه‌ای کامل نیست، اما می‌تواند نقش «اسکلت‌گونه» ایفا کند ، یعنی نقاط قوت نظریه‌های مختلف را جذب کرده و از نقاط ضعف آن‌ها پرهیز کند تا زمینه‌ساز شکل‌گیری یک نظریه مادر در حسابداری شود.</a:t>
            </a:r>
          </a:p>
        </p:txBody>
      </p:sp>
      <p:sp>
        <p:nvSpPr>
          <p:cNvPr id="29" name="矩形 28">
            <a:extLst>
              <a:ext uri="{FF2B5EF4-FFF2-40B4-BE49-F238E27FC236}">
                <a16:creationId xmlns:a16="http://schemas.microsoft.com/office/drawing/2014/main" id="{DABDBC20-D48D-7005-D067-0B64FDBB44E5}"/>
              </a:ext>
            </a:extLst>
          </p:cNvPr>
          <p:cNvSpPr/>
          <p:nvPr/>
        </p:nvSpPr>
        <p:spPr>
          <a:xfrm>
            <a:off x="2669310" y="425319"/>
            <a:ext cx="5765454" cy="646331"/>
          </a:xfrm>
          <a:prstGeom prst="rect">
            <a:avLst/>
          </a:prstGeom>
        </p:spPr>
        <p:txBody>
          <a:bodyPr wrap="square">
            <a:spAutoFit/>
            <a:scene3d>
              <a:camera prst="orthographicFront"/>
              <a:lightRig rig="threePt" dir="t"/>
            </a:scene3d>
            <a:sp3d contourW="12700"/>
          </a:bodyPr>
          <a:lstStyle/>
          <a:p>
            <a:pPr algn="ctr"/>
            <a:r>
              <a:rPr lang="fa-IR" altLang="zh-CN" sz="3600" b="1">
                <a:gradFill>
                  <a:gsLst>
                    <a:gs pos="0">
                      <a:srgbClr val="CDA23D"/>
                    </a:gs>
                    <a:gs pos="55000">
                      <a:srgbClr val="E1B64A"/>
                    </a:gs>
                    <a:gs pos="100000">
                      <a:srgbClr val="F7E880">
                        <a:lumMod val="99000"/>
                      </a:srgbClr>
                    </a:gs>
                  </a:gsLst>
                  <a:lin ang="2700000" scaled="1"/>
                </a:gradFill>
                <a:cs typeface="2  Titr" panose="00000700000000000000" pitchFamily="2" charset="-78"/>
              </a:rPr>
              <a:t>بعد نظریه در حسابداری</a:t>
            </a:r>
            <a:endParaRPr lang="zh-CN" altLang="en-US" sz="3600" b="1" dirty="0">
              <a:gradFill>
                <a:gsLst>
                  <a:gs pos="0">
                    <a:srgbClr val="CDA23D"/>
                  </a:gs>
                  <a:gs pos="55000">
                    <a:srgbClr val="E1B64A"/>
                  </a:gs>
                  <a:gs pos="100000">
                    <a:srgbClr val="F7E880">
                      <a:lumMod val="99000"/>
                    </a:srgbClr>
                  </a:gs>
                </a:gsLst>
                <a:lin ang="2700000" scaled="1"/>
              </a:gradFill>
              <a:cs typeface="2  Titr" panose="00000700000000000000" pitchFamily="2" charset="-78"/>
            </a:endParaRPr>
          </a:p>
        </p:txBody>
      </p:sp>
      <p:cxnSp>
        <p:nvCxnSpPr>
          <p:cNvPr id="10" name="直接连接符 9">
            <a:extLst>
              <a:ext uri="{FF2B5EF4-FFF2-40B4-BE49-F238E27FC236}">
                <a16:creationId xmlns:a16="http://schemas.microsoft.com/office/drawing/2014/main" id="{BA363AAC-4CFC-77CC-A78F-CB918703D8F9}"/>
              </a:ext>
            </a:extLst>
          </p:cNvPr>
          <p:cNvCxnSpPr>
            <a:cxnSpLocks/>
          </p:cNvCxnSpPr>
          <p:nvPr/>
        </p:nvCxnSpPr>
        <p:spPr>
          <a:xfrm>
            <a:off x="3519577" y="1248229"/>
            <a:ext cx="4228999" cy="0"/>
          </a:xfrm>
          <a:prstGeom prst="line">
            <a:avLst/>
          </a:prstGeom>
          <a:ln>
            <a:solidFill>
              <a:srgbClr val="E1B6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25337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B7563-B787-9913-0AA5-4D8917E1A368}"/>
            </a:ext>
          </a:extLst>
        </p:cNvPr>
        <p:cNvGrpSpPr/>
        <p:nvPr/>
      </p:nvGrpSpPr>
      <p:grpSpPr>
        <a:xfrm>
          <a:off x="0" y="0"/>
          <a:ext cx="0" cy="0"/>
          <a:chOff x="0" y="0"/>
          <a:chExt cx="0" cy="0"/>
        </a:xfrm>
      </p:grpSpPr>
      <p:sp>
        <p:nvSpPr>
          <p:cNvPr id="20" name="文本框 19">
            <a:extLst>
              <a:ext uri="{FF2B5EF4-FFF2-40B4-BE49-F238E27FC236}">
                <a16:creationId xmlns:a16="http://schemas.microsoft.com/office/drawing/2014/main" id="{68D433F5-DB9D-AD36-AF6E-D7D3A9C9D186}"/>
              </a:ext>
            </a:extLst>
          </p:cNvPr>
          <p:cNvSpPr txBox="1"/>
          <p:nvPr/>
        </p:nvSpPr>
        <p:spPr>
          <a:xfrm>
            <a:off x="711200" y="1248229"/>
            <a:ext cx="10980189" cy="4524315"/>
          </a:xfrm>
          <a:prstGeom prst="rect">
            <a:avLst/>
          </a:prstGeom>
          <a:noFill/>
        </p:spPr>
        <p:txBody>
          <a:bodyPr wrap="square" rtlCol="0">
            <a:spAutoFit/>
            <a:scene3d>
              <a:camera prst="orthographicFront"/>
              <a:lightRig rig="threePt" dir="t"/>
            </a:scene3d>
            <a:sp3d contourW="12700"/>
          </a:bodyPr>
          <a:lstStyle/>
          <a:p>
            <a:pPr algn="justLow" rtl="1">
              <a:lnSpc>
                <a:spcPct val="150000"/>
              </a:lnSpc>
              <a:spcBef>
                <a:spcPts val="0"/>
              </a:spcBef>
              <a:buFontTx/>
              <a:buNone/>
              <a:defRPr/>
            </a:pPr>
            <a:r>
              <a:rPr lang="fa-IR" sz="2400">
                <a:solidFill>
                  <a:schemeClr val="bg1"/>
                </a:solidFill>
                <a:latin typeface="Vazir" panose="020B0603030804020204" pitchFamily="34" charset="-78"/>
                <a:cs typeface="B Zar" panose="00000400000000000000" pitchFamily="2" charset="-78"/>
              </a:rPr>
              <a:t>در حسابداری، سخت‌گیری زیاد در تعریف چارچوب‌های نظری برای مشاهده، تنها زمانی مناسب است که نظریه‌ای شفاف و جامع در دست باشد. اما از آنجا که عوامل مؤثر بر موضوعات حسابداری در زمان‌ها و مکان‌های مختلف متفاوت‌اند، چنین سخت‌گیری‌هایی می‌تواند خطرناک باشد.</a:t>
            </a:r>
          </a:p>
          <a:p>
            <a:pPr algn="justLow" rtl="1">
              <a:lnSpc>
                <a:spcPct val="150000"/>
              </a:lnSpc>
              <a:spcBef>
                <a:spcPts val="0"/>
              </a:spcBef>
              <a:buFontTx/>
              <a:buNone/>
              <a:defRPr/>
            </a:pPr>
            <a:r>
              <a:rPr lang="fa-IR" sz="2400">
                <a:solidFill>
                  <a:schemeClr val="bg1"/>
                </a:solidFill>
                <a:latin typeface="Vazir" panose="020B0603030804020204" pitchFamily="34" charset="-78"/>
                <a:cs typeface="B Zar" panose="00000400000000000000" pitchFamily="2" charset="-78"/>
              </a:rPr>
              <a:t>در سوی دیگر طیف، رویکردی وجود دارد که مشاهده را بر اساس غریزه و تجربه فردی انجام می‌دهد و از چارچوب‌های نظری فاصله می‌گیرد. اما این رویکرد نیز به‌دلیل تفاوت‌های ادراکی میان افراد، فاقد انسجام و قابلیت تعمیم است.</a:t>
            </a:r>
          </a:p>
          <a:p>
            <a:pPr algn="justLow" rtl="1">
              <a:lnSpc>
                <a:spcPct val="150000"/>
              </a:lnSpc>
              <a:spcBef>
                <a:spcPts val="0"/>
              </a:spcBef>
              <a:buFontTx/>
              <a:buNone/>
              <a:defRPr/>
            </a:pPr>
            <a:r>
              <a:rPr lang="fa-IR" sz="2400">
                <a:solidFill>
                  <a:schemeClr val="bg1"/>
                </a:solidFill>
                <a:latin typeface="Vazir" panose="020B0603030804020204" pitchFamily="34" charset="-78"/>
                <a:cs typeface="B Zar" panose="00000400000000000000" pitchFamily="2" charset="-78"/>
              </a:rPr>
              <a:t>در این میان، «تفکر بینابینی» راه‌حلی متعادل ارائه می‌دهد: قوانین ادراکی به‌صورت شفاف و عمومی تعریف می‌شوند، اما ماهیتی اسکلت‌گونه دارند ، یعنی انعطاف‌پذیرند و امکان تنوع در فرایند کشف حقیقت را فراهم می‌کنند. این رویکرد، هم از محدودیت‌های نظری پرهیز می‌کند و هم از بی‌قاعدگی ادراکی فاصله می‌گیرد.</a:t>
            </a:r>
          </a:p>
        </p:txBody>
      </p:sp>
      <p:sp>
        <p:nvSpPr>
          <p:cNvPr id="29" name="矩形 28">
            <a:extLst>
              <a:ext uri="{FF2B5EF4-FFF2-40B4-BE49-F238E27FC236}">
                <a16:creationId xmlns:a16="http://schemas.microsoft.com/office/drawing/2014/main" id="{DF88BF01-25BD-1342-206B-8F65FD090A7E}"/>
              </a:ext>
            </a:extLst>
          </p:cNvPr>
          <p:cNvSpPr/>
          <p:nvPr/>
        </p:nvSpPr>
        <p:spPr>
          <a:xfrm>
            <a:off x="2669310" y="425319"/>
            <a:ext cx="5765454" cy="646331"/>
          </a:xfrm>
          <a:prstGeom prst="rect">
            <a:avLst/>
          </a:prstGeom>
        </p:spPr>
        <p:txBody>
          <a:bodyPr wrap="square">
            <a:spAutoFit/>
            <a:scene3d>
              <a:camera prst="orthographicFront"/>
              <a:lightRig rig="threePt" dir="t"/>
            </a:scene3d>
            <a:sp3d contourW="12700"/>
          </a:bodyPr>
          <a:lstStyle/>
          <a:p>
            <a:pPr algn="ctr"/>
            <a:r>
              <a:rPr lang="fa-IR" altLang="zh-CN" sz="3600" b="1">
                <a:gradFill>
                  <a:gsLst>
                    <a:gs pos="0">
                      <a:srgbClr val="CDA23D"/>
                    </a:gs>
                    <a:gs pos="55000">
                      <a:srgbClr val="E1B64A"/>
                    </a:gs>
                    <a:gs pos="100000">
                      <a:srgbClr val="F7E880">
                        <a:lumMod val="99000"/>
                      </a:srgbClr>
                    </a:gs>
                  </a:gsLst>
                  <a:lin ang="2700000" scaled="1"/>
                </a:gradFill>
                <a:cs typeface="2  Titr" panose="00000700000000000000" pitchFamily="2" charset="-78"/>
              </a:rPr>
              <a:t>بعد روش‌شناسی در حسابداری</a:t>
            </a:r>
            <a:endParaRPr lang="zh-CN" altLang="en-US" sz="3600" b="1" dirty="0">
              <a:gradFill>
                <a:gsLst>
                  <a:gs pos="0">
                    <a:srgbClr val="CDA23D"/>
                  </a:gs>
                  <a:gs pos="55000">
                    <a:srgbClr val="E1B64A"/>
                  </a:gs>
                  <a:gs pos="100000">
                    <a:srgbClr val="F7E880">
                      <a:lumMod val="99000"/>
                    </a:srgbClr>
                  </a:gs>
                </a:gsLst>
                <a:lin ang="2700000" scaled="1"/>
              </a:gradFill>
              <a:cs typeface="2  Titr" panose="00000700000000000000" pitchFamily="2" charset="-78"/>
            </a:endParaRPr>
          </a:p>
        </p:txBody>
      </p:sp>
      <p:cxnSp>
        <p:nvCxnSpPr>
          <p:cNvPr id="10" name="直接连接符 9">
            <a:extLst>
              <a:ext uri="{FF2B5EF4-FFF2-40B4-BE49-F238E27FC236}">
                <a16:creationId xmlns:a16="http://schemas.microsoft.com/office/drawing/2014/main" id="{1431C4C6-8E13-6814-9854-D87CBA681225}"/>
              </a:ext>
            </a:extLst>
          </p:cNvPr>
          <p:cNvCxnSpPr>
            <a:cxnSpLocks/>
          </p:cNvCxnSpPr>
          <p:nvPr/>
        </p:nvCxnSpPr>
        <p:spPr>
          <a:xfrm>
            <a:off x="2993366" y="1181819"/>
            <a:ext cx="5152024" cy="63809"/>
          </a:xfrm>
          <a:prstGeom prst="line">
            <a:avLst/>
          </a:prstGeom>
          <a:ln>
            <a:solidFill>
              <a:srgbClr val="E1B6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35445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088C9-BA55-C64A-3929-EDA46016F318}"/>
            </a:ext>
          </a:extLst>
        </p:cNvPr>
        <p:cNvGrpSpPr/>
        <p:nvPr/>
      </p:nvGrpSpPr>
      <p:grpSpPr>
        <a:xfrm>
          <a:off x="0" y="0"/>
          <a:ext cx="0" cy="0"/>
          <a:chOff x="0" y="0"/>
          <a:chExt cx="0" cy="0"/>
        </a:xfrm>
      </p:grpSpPr>
      <p:sp>
        <p:nvSpPr>
          <p:cNvPr id="20" name="文本框 19">
            <a:extLst>
              <a:ext uri="{FF2B5EF4-FFF2-40B4-BE49-F238E27FC236}">
                <a16:creationId xmlns:a16="http://schemas.microsoft.com/office/drawing/2014/main" id="{66EE63F2-9CB4-1577-B030-93877038ECC6}"/>
              </a:ext>
            </a:extLst>
          </p:cNvPr>
          <p:cNvSpPr txBox="1"/>
          <p:nvPr/>
        </p:nvSpPr>
        <p:spPr>
          <a:xfrm>
            <a:off x="711200" y="1248229"/>
            <a:ext cx="10980189" cy="3970318"/>
          </a:xfrm>
          <a:prstGeom prst="rect">
            <a:avLst/>
          </a:prstGeom>
          <a:noFill/>
        </p:spPr>
        <p:txBody>
          <a:bodyPr wrap="square" rtlCol="0">
            <a:spAutoFit/>
            <a:scene3d>
              <a:camera prst="orthographicFront"/>
              <a:lightRig rig="threePt" dir="t"/>
            </a:scene3d>
            <a:sp3d contourW="12700"/>
          </a:bodyPr>
          <a:lstStyle/>
          <a:p>
            <a:pPr algn="justLow" rtl="1">
              <a:lnSpc>
                <a:spcPct val="150000"/>
              </a:lnSpc>
              <a:spcBef>
                <a:spcPts val="0"/>
              </a:spcBef>
              <a:buFontTx/>
              <a:buNone/>
              <a:defRPr/>
            </a:pPr>
            <a:r>
              <a:rPr lang="fa-IR" sz="2400">
                <a:solidFill>
                  <a:schemeClr val="bg1"/>
                </a:solidFill>
                <a:latin typeface="Vazir" panose="020B0603030804020204" pitchFamily="34" charset="-78"/>
                <a:cs typeface="B Zar" panose="00000400000000000000" pitchFamily="2" charset="-78"/>
              </a:rPr>
              <a:t>در بعد «تغییر»، دیدگاه «متوسط» موضعی معتدل و باز نسبت به وضعیت موجود دارد. در یک سوی طیف، دیدگاه افراطی وجود دارد که معتقد است همه‌چیز نیازمند تغییر است و هیچ‌چیز شایسته حفظ نیست. در سوی دیگر، دیدگاهی قرار دارد که همه‌چیز را رضایت‌بخش می‌داند و هیچ نیازی به تغییر نمی‌بیند.</a:t>
            </a:r>
          </a:p>
          <a:p>
            <a:pPr algn="justLow" rtl="1">
              <a:lnSpc>
                <a:spcPct val="150000"/>
              </a:lnSpc>
              <a:spcBef>
                <a:spcPts val="0"/>
              </a:spcBef>
              <a:buFontTx/>
              <a:buNone/>
              <a:defRPr/>
            </a:pPr>
            <a:r>
              <a:rPr lang="fa-IR" sz="2400">
                <a:solidFill>
                  <a:schemeClr val="bg1"/>
                </a:solidFill>
                <a:latin typeface="Vazir" panose="020B0603030804020204" pitchFamily="34" charset="-78"/>
                <a:cs typeface="B Zar" panose="00000400000000000000" pitchFamily="2" charset="-78"/>
              </a:rPr>
              <a:t>در حسابداری، هر دو دیدگاه افراطی‌اند و قابل دفاع نیستند؛ زیرا در عمل، شرایطی یافت نمی‌شود که کاملاً نیازمند تغییر یا کاملاً بی‌نیاز از آن باشد. دیدگاه بینابینی، هر دو امکان تغییر و حفظ وضعیت را می‌پذیرد و در برابر هیچ‌کدام مقاومت ندارد. لافلین تأکید می‌کند که این موضع معتدل، نیازمند مدلی پیچیده برای قضاوت درباره لزوم تغییر است ، مدلی که بتواند به‌صورت زمینه‌مند و تحلیلی، درباره ضرورت یا عدم ضرورت تغییر تصمیم‌گیری کند.</a:t>
            </a:r>
          </a:p>
        </p:txBody>
      </p:sp>
      <p:sp>
        <p:nvSpPr>
          <p:cNvPr id="29" name="矩形 28">
            <a:extLst>
              <a:ext uri="{FF2B5EF4-FFF2-40B4-BE49-F238E27FC236}">
                <a16:creationId xmlns:a16="http://schemas.microsoft.com/office/drawing/2014/main" id="{D024A8B0-5D8B-0DB8-2B8A-EFB8C0AC7FA6}"/>
              </a:ext>
            </a:extLst>
          </p:cNvPr>
          <p:cNvSpPr/>
          <p:nvPr/>
        </p:nvSpPr>
        <p:spPr>
          <a:xfrm>
            <a:off x="2669310" y="425319"/>
            <a:ext cx="5765454" cy="646331"/>
          </a:xfrm>
          <a:prstGeom prst="rect">
            <a:avLst/>
          </a:prstGeom>
        </p:spPr>
        <p:txBody>
          <a:bodyPr wrap="square">
            <a:spAutoFit/>
            <a:scene3d>
              <a:camera prst="orthographicFront"/>
              <a:lightRig rig="threePt" dir="t"/>
            </a:scene3d>
            <a:sp3d contourW="12700"/>
          </a:bodyPr>
          <a:lstStyle/>
          <a:p>
            <a:pPr algn="ctr"/>
            <a:r>
              <a:rPr lang="fa-IR" altLang="zh-CN" sz="3600" b="1">
                <a:gradFill>
                  <a:gsLst>
                    <a:gs pos="0">
                      <a:srgbClr val="CDA23D"/>
                    </a:gs>
                    <a:gs pos="55000">
                      <a:srgbClr val="E1B64A"/>
                    </a:gs>
                    <a:gs pos="100000">
                      <a:srgbClr val="F7E880">
                        <a:lumMod val="99000"/>
                      </a:srgbClr>
                    </a:gs>
                  </a:gsLst>
                  <a:lin ang="2700000" scaled="1"/>
                </a:gradFill>
                <a:cs typeface="2  Titr" panose="00000700000000000000" pitchFamily="2" charset="-78"/>
              </a:rPr>
              <a:t>بعد تغییر در حسابداری</a:t>
            </a:r>
            <a:endParaRPr lang="zh-CN" altLang="en-US" sz="3600" b="1" dirty="0">
              <a:gradFill>
                <a:gsLst>
                  <a:gs pos="0">
                    <a:srgbClr val="CDA23D"/>
                  </a:gs>
                  <a:gs pos="55000">
                    <a:srgbClr val="E1B64A"/>
                  </a:gs>
                  <a:gs pos="100000">
                    <a:srgbClr val="F7E880">
                      <a:lumMod val="99000"/>
                    </a:srgbClr>
                  </a:gs>
                </a:gsLst>
                <a:lin ang="2700000" scaled="1"/>
              </a:gradFill>
              <a:cs typeface="2  Titr" panose="00000700000000000000" pitchFamily="2" charset="-78"/>
            </a:endParaRPr>
          </a:p>
        </p:txBody>
      </p:sp>
      <p:cxnSp>
        <p:nvCxnSpPr>
          <p:cNvPr id="10" name="直接连接符 9">
            <a:extLst>
              <a:ext uri="{FF2B5EF4-FFF2-40B4-BE49-F238E27FC236}">
                <a16:creationId xmlns:a16="http://schemas.microsoft.com/office/drawing/2014/main" id="{D6CB7E48-0D02-6057-42D9-C1CE7FD05DFD}"/>
              </a:ext>
            </a:extLst>
          </p:cNvPr>
          <p:cNvCxnSpPr>
            <a:cxnSpLocks/>
          </p:cNvCxnSpPr>
          <p:nvPr/>
        </p:nvCxnSpPr>
        <p:spPr>
          <a:xfrm>
            <a:off x="3579962" y="1248229"/>
            <a:ext cx="4116854" cy="0"/>
          </a:xfrm>
          <a:prstGeom prst="line">
            <a:avLst/>
          </a:prstGeom>
          <a:ln>
            <a:solidFill>
              <a:srgbClr val="E1B6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65469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04C03-F290-5BD2-8AA1-4F3F6E80E2A4}"/>
            </a:ext>
          </a:extLst>
        </p:cNvPr>
        <p:cNvGrpSpPr/>
        <p:nvPr/>
      </p:nvGrpSpPr>
      <p:grpSpPr>
        <a:xfrm>
          <a:off x="0" y="0"/>
          <a:ext cx="0" cy="0"/>
          <a:chOff x="0" y="0"/>
          <a:chExt cx="0" cy="0"/>
        </a:xfrm>
      </p:grpSpPr>
      <p:sp>
        <p:nvSpPr>
          <p:cNvPr id="20" name="文本框 19">
            <a:extLst>
              <a:ext uri="{FF2B5EF4-FFF2-40B4-BE49-F238E27FC236}">
                <a16:creationId xmlns:a16="http://schemas.microsoft.com/office/drawing/2014/main" id="{CCCA5845-EB46-BE64-A79E-BF7529CAD654}"/>
              </a:ext>
            </a:extLst>
          </p:cNvPr>
          <p:cNvSpPr txBox="1"/>
          <p:nvPr/>
        </p:nvSpPr>
        <p:spPr>
          <a:xfrm>
            <a:off x="711200" y="1248229"/>
            <a:ext cx="10980189" cy="5078313"/>
          </a:xfrm>
          <a:prstGeom prst="rect">
            <a:avLst/>
          </a:prstGeom>
          <a:noFill/>
        </p:spPr>
        <p:txBody>
          <a:bodyPr wrap="square" rtlCol="0">
            <a:spAutoFit/>
            <a:scene3d>
              <a:camera prst="orthographicFront"/>
              <a:lightRig rig="threePt" dir="t"/>
            </a:scene3d>
            <a:sp3d contourW="12700"/>
          </a:bodyPr>
          <a:lstStyle/>
          <a:p>
            <a:pPr algn="justLow" rtl="1">
              <a:lnSpc>
                <a:spcPct val="150000"/>
              </a:lnSpc>
              <a:spcBef>
                <a:spcPts val="0"/>
              </a:spcBef>
              <a:buFontTx/>
              <a:buNone/>
              <a:defRPr/>
            </a:pPr>
            <a:r>
              <a:rPr lang="fa-IR" sz="2400">
                <a:solidFill>
                  <a:schemeClr val="bg1"/>
                </a:solidFill>
                <a:latin typeface="Vazir" panose="020B0603030804020204" pitchFamily="34" charset="-78"/>
                <a:cs typeface="B Zar" panose="00000400000000000000" pitchFamily="2" charset="-78"/>
              </a:rPr>
              <a:t>پس از بررسی الگوی تفکر بینابینی لافلین، این پرسش مطرح می‌شود که چگونه می‌توان آن را به‌صورت عملیاتی در پژوهش‌های تجربی حسابداری به‌کار گرفت؟ پاسخ این است که انتخاب‌های پیشنهادی لافلین در سه حوزهٔ نظریه، روش‌شناسی و تغییر، به‌شدت تحت تأثیر آموزش تفکر انتقادی قرار دارند.</a:t>
            </a:r>
          </a:p>
          <a:p>
            <a:pPr algn="justLow" rtl="1">
              <a:lnSpc>
                <a:spcPct val="150000"/>
              </a:lnSpc>
              <a:spcBef>
                <a:spcPts val="0"/>
              </a:spcBef>
              <a:buFontTx/>
              <a:buNone/>
              <a:defRPr/>
            </a:pPr>
            <a:r>
              <a:rPr lang="fa-IR" sz="2400">
                <a:solidFill>
                  <a:schemeClr val="bg1"/>
                </a:solidFill>
                <a:latin typeface="Vazir" panose="020B0603030804020204" pitchFamily="34" charset="-78"/>
                <a:cs typeface="B Zar" panose="00000400000000000000" pitchFamily="2" charset="-78"/>
              </a:rPr>
              <a:t>مطالعات نشان می‌دهند که در نظام آموزشی ایران، آموزش تفکر انتقادی در رشته حسابداری بسیار محدود است. نوشادی (۱۳۸۵) نشان داد که دانشجویان دکتری علوم انسانی گرایش بیشتری به تفکر انتقادی دارند و دانشجویان جامعه‌شناسی بیشترین گرایش را نشان داده‌اند. رهنمای رودپشتی و همکاران (۱۳۹۰) نیز دریافتند که دانشجویان حسابداری از مهارت‌های تفکر انتقادی به‌طور کلی استفاده اندکی می‌کنند، هرچند دانشجویان سال‌های بالاتر عملکرد بهتری دارند.</a:t>
            </a:r>
          </a:p>
          <a:p>
            <a:pPr algn="justLow" rtl="1">
              <a:lnSpc>
                <a:spcPct val="150000"/>
              </a:lnSpc>
              <a:spcBef>
                <a:spcPts val="0"/>
              </a:spcBef>
              <a:buFontTx/>
              <a:buNone/>
              <a:defRPr/>
            </a:pPr>
            <a:r>
              <a:rPr lang="fa-IR" sz="2400">
                <a:solidFill>
                  <a:schemeClr val="bg1"/>
                </a:solidFill>
                <a:latin typeface="Vazir" panose="020B0603030804020204" pitchFamily="34" charset="-78"/>
                <a:cs typeface="B Zar" panose="00000400000000000000" pitchFamily="2" charset="-78"/>
              </a:rPr>
              <a:t>بنابراین، برای تحقق عملی الگوی لافلین در حسابداری، باید آموزش تفکر انتقادی در نظام آموزشی تقویت شود تا پژوهشگران بتوانند با دیدگاهی باز، ترکیبی و تحلیلی به طراحی پژوهش‌های خود بپردازند.</a:t>
            </a:r>
          </a:p>
        </p:txBody>
      </p:sp>
      <p:sp>
        <p:nvSpPr>
          <p:cNvPr id="29" name="矩形 28">
            <a:extLst>
              <a:ext uri="{FF2B5EF4-FFF2-40B4-BE49-F238E27FC236}">
                <a16:creationId xmlns:a16="http://schemas.microsoft.com/office/drawing/2014/main" id="{7F5D6431-752D-E3CD-170A-D31E63BE01FE}"/>
              </a:ext>
            </a:extLst>
          </p:cNvPr>
          <p:cNvSpPr/>
          <p:nvPr/>
        </p:nvSpPr>
        <p:spPr>
          <a:xfrm>
            <a:off x="2669310" y="425319"/>
            <a:ext cx="5765454" cy="646331"/>
          </a:xfrm>
          <a:prstGeom prst="rect">
            <a:avLst/>
          </a:prstGeom>
        </p:spPr>
        <p:txBody>
          <a:bodyPr wrap="square">
            <a:spAutoFit/>
            <a:scene3d>
              <a:camera prst="orthographicFront"/>
              <a:lightRig rig="threePt" dir="t"/>
            </a:scene3d>
            <a:sp3d contourW="12700"/>
          </a:bodyPr>
          <a:lstStyle/>
          <a:p>
            <a:pPr algn="ctr"/>
            <a:r>
              <a:rPr lang="fa-IR" altLang="zh-CN" sz="3600" b="1">
                <a:gradFill>
                  <a:gsLst>
                    <a:gs pos="0">
                      <a:srgbClr val="CDA23D"/>
                    </a:gs>
                    <a:gs pos="55000">
                      <a:srgbClr val="E1B64A"/>
                    </a:gs>
                    <a:gs pos="100000">
                      <a:srgbClr val="F7E880">
                        <a:lumMod val="99000"/>
                      </a:srgbClr>
                    </a:gs>
                  </a:gsLst>
                  <a:lin ang="2700000" scaled="1"/>
                </a:gradFill>
                <a:cs typeface="2  Titr" panose="00000700000000000000" pitchFamily="2" charset="-78"/>
              </a:rPr>
              <a:t>ضرورت آموزش تفکر انتقادی </a:t>
            </a:r>
            <a:endParaRPr lang="zh-CN" altLang="en-US" sz="3600" b="1" dirty="0">
              <a:gradFill>
                <a:gsLst>
                  <a:gs pos="0">
                    <a:srgbClr val="CDA23D"/>
                  </a:gs>
                  <a:gs pos="55000">
                    <a:srgbClr val="E1B64A"/>
                  </a:gs>
                  <a:gs pos="100000">
                    <a:srgbClr val="F7E880">
                      <a:lumMod val="99000"/>
                    </a:srgbClr>
                  </a:gs>
                </a:gsLst>
                <a:lin ang="2700000" scaled="1"/>
              </a:gradFill>
              <a:cs typeface="2  Titr" panose="00000700000000000000" pitchFamily="2" charset="-78"/>
            </a:endParaRPr>
          </a:p>
        </p:txBody>
      </p:sp>
      <p:cxnSp>
        <p:nvCxnSpPr>
          <p:cNvPr id="10" name="直接连接符 9">
            <a:extLst>
              <a:ext uri="{FF2B5EF4-FFF2-40B4-BE49-F238E27FC236}">
                <a16:creationId xmlns:a16="http://schemas.microsoft.com/office/drawing/2014/main" id="{14DAC86A-4464-F861-85DF-D4984A031C10}"/>
              </a:ext>
            </a:extLst>
          </p:cNvPr>
          <p:cNvCxnSpPr>
            <a:cxnSpLocks/>
          </p:cNvCxnSpPr>
          <p:nvPr/>
        </p:nvCxnSpPr>
        <p:spPr>
          <a:xfrm>
            <a:off x="3062377" y="1245628"/>
            <a:ext cx="5048508" cy="0"/>
          </a:xfrm>
          <a:prstGeom prst="line">
            <a:avLst/>
          </a:prstGeom>
          <a:ln>
            <a:solidFill>
              <a:srgbClr val="E1B6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05393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EAC08-6941-6602-C2F4-ADC1C6E27FA3}"/>
            </a:ext>
          </a:extLst>
        </p:cNvPr>
        <p:cNvGrpSpPr/>
        <p:nvPr/>
      </p:nvGrpSpPr>
      <p:grpSpPr>
        <a:xfrm>
          <a:off x="0" y="0"/>
          <a:ext cx="0" cy="0"/>
          <a:chOff x="0" y="0"/>
          <a:chExt cx="0" cy="0"/>
        </a:xfrm>
      </p:grpSpPr>
      <p:sp>
        <p:nvSpPr>
          <p:cNvPr id="20" name="文本框 19">
            <a:extLst>
              <a:ext uri="{FF2B5EF4-FFF2-40B4-BE49-F238E27FC236}">
                <a16:creationId xmlns:a16="http://schemas.microsoft.com/office/drawing/2014/main" id="{5FA368DA-39ED-5D92-00BA-83B5D43162B8}"/>
              </a:ext>
            </a:extLst>
          </p:cNvPr>
          <p:cNvSpPr txBox="1"/>
          <p:nvPr/>
        </p:nvSpPr>
        <p:spPr>
          <a:xfrm>
            <a:off x="711200" y="1248229"/>
            <a:ext cx="10980189" cy="5632311"/>
          </a:xfrm>
          <a:prstGeom prst="rect">
            <a:avLst/>
          </a:prstGeom>
          <a:noFill/>
        </p:spPr>
        <p:txBody>
          <a:bodyPr wrap="square" rtlCol="0">
            <a:spAutoFit/>
            <a:scene3d>
              <a:camera prst="orthographicFront"/>
              <a:lightRig rig="threePt" dir="t"/>
            </a:scene3d>
            <a:sp3d contourW="12700"/>
          </a:bodyPr>
          <a:lstStyle/>
          <a:p>
            <a:pPr algn="justLow" rtl="1">
              <a:lnSpc>
                <a:spcPct val="150000"/>
              </a:lnSpc>
              <a:spcBef>
                <a:spcPts val="0"/>
              </a:spcBef>
              <a:buFontTx/>
              <a:buNone/>
              <a:defRPr/>
            </a:pPr>
            <a:r>
              <a:rPr lang="fa-IR" sz="2400">
                <a:solidFill>
                  <a:schemeClr val="bg1"/>
                </a:solidFill>
                <a:latin typeface="Vazir" panose="020B0603030804020204" pitchFamily="34" charset="-78"/>
                <a:cs typeface="B Zar" panose="00000400000000000000" pitchFamily="2" charset="-78"/>
              </a:rPr>
              <a:t>پژوهش‌ها نشان می‌دهند که دانشجویان حسابداری در ایران به‌طور کلی از مهارت‌های تفکر انتقادی بهره اندکی دارند و نقش استاد در پرورش این مهارت‌ها بسیار تعیین‌کننده است.</a:t>
            </a:r>
          </a:p>
          <a:p>
            <a:pPr algn="justLow" rtl="1">
              <a:lnSpc>
                <a:spcPct val="150000"/>
              </a:lnSpc>
              <a:spcBef>
                <a:spcPts val="0"/>
              </a:spcBef>
              <a:buFontTx/>
              <a:buNone/>
              <a:defRPr/>
            </a:pPr>
            <a:r>
              <a:rPr lang="fa-IR" sz="2400">
                <a:solidFill>
                  <a:schemeClr val="bg1"/>
                </a:solidFill>
                <a:latin typeface="Vazir" panose="020B0603030804020204" pitchFamily="34" charset="-78"/>
                <a:cs typeface="B Zar" panose="00000400000000000000" pitchFamily="2" charset="-78"/>
              </a:rPr>
              <a:t>استاد باید خود دارای ذهنی چالشی باشد و فضای کلاس را از آموزش صرف به سمت گفت‌وگو، تحلیل، و پرسشگری سوق دهد. پرسش‌هایی مانند «آیا حسابداری یک علم است؟»، «چرا استانداردی خاص پذیرفته نشده؟»، «نقش اجتماعی حسابداران چیست؟» یا «آیا مدل حسابداری فعلی با فرهنگ ما هم‌خوانی دارد؟» می‌توانند کلاس را به فضایی انتقادی و پویا تبدیل کنند.</a:t>
            </a:r>
          </a:p>
          <a:p>
            <a:pPr algn="justLow" rtl="1">
              <a:lnSpc>
                <a:spcPct val="150000"/>
              </a:lnSpc>
              <a:spcBef>
                <a:spcPts val="0"/>
              </a:spcBef>
              <a:buFontTx/>
              <a:buNone/>
              <a:defRPr/>
            </a:pPr>
            <a:r>
              <a:rPr lang="fa-IR" sz="2400">
                <a:solidFill>
                  <a:schemeClr val="bg1"/>
                </a:solidFill>
                <a:latin typeface="Vazir" panose="020B0603030804020204" pitchFamily="34" charset="-78"/>
                <a:cs typeface="B Zar" panose="00000400000000000000" pitchFamily="2" charset="-78"/>
              </a:rPr>
              <a:t>در آموزش حسابداری، مهم نیست فقط «چه چیزی» آموزش داده می‌شود، بلکه «چگونه» آموزش داده می‌شود اهمیت بیشتری دارد. دانشجویان باید بتوانند مطالب را تحلیل کنند، دید اجتماعی پیدا کنند، مسئولیت‌پذیر شوند، و اثرات رفتار خود را در سطح جامعه درک کنند. هدف نهایی، تربیت حسابدارانی خلاق، متفکر، و مشارکت‌جوست که نقش خود را در ساختن جامعه‌ای بهتر بشناسند و ایفا کنند.</a:t>
            </a:r>
          </a:p>
        </p:txBody>
      </p:sp>
      <p:sp>
        <p:nvSpPr>
          <p:cNvPr id="29" name="矩形 28">
            <a:extLst>
              <a:ext uri="{FF2B5EF4-FFF2-40B4-BE49-F238E27FC236}">
                <a16:creationId xmlns:a16="http://schemas.microsoft.com/office/drawing/2014/main" id="{0DEAF278-1F51-2151-E3D2-1803EBBDF132}"/>
              </a:ext>
            </a:extLst>
          </p:cNvPr>
          <p:cNvSpPr/>
          <p:nvPr/>
        </p:nvSpPr>
        <p:spPr>
          <a:xfrm>
            <a:off x="2660072" y="286773"/>
            <a:ext cx="7649673" cy="646331"/>
          </a:xfrm>
          <a:prstGeom prst="rect">
            <a:avLst/>
          </a:prstGeom>
        </p:spPr>
        <p:txBody>
          <a:bodyPr wrap="square">
            <a:spAutoFit/>
            <a:scene3d>
              <a:camera prst="orthographicFront"/>
              <a:lightRig rig="threePt" dir="t"/>
            </a:scene3d>
            <a:sp3d contourW="12700"/>
          </a:bodyPr>
          <a:lstStyle/>
          <a:p>
            <a:pPr algn="ctr"/>
            <a:r>
              <a:rPr lang="fa-IR" altLang="zh-CN" sz="3600" b="1">
                <a:gradFill>
                  <a:gsLst>
                    <a:gs pos="0">
                      <a:srgbClr val="CDA23D"/>
                    </a:gs>
                    <a:gs pos="55000">
                      <a:srgbClr val="E1B64A"/>
                    </a:gs>
                    <a:gs pos="100000">
                      <a:srgbClr val="F7E880">
                        <a:lumMod val="99000"/>
                      </a:srgbClr>
                    </a:gs>
                  </a:gsLst>
                  <a:lin ang="2700000" scaled="1"/>
                </a:gradFill>
                <a:cs typeface="2  Titr" panose="00000700000000000000" pitchFamily="2" charset="-78"/>
              </a:rPr>
              <a:t>نقش آموزش و استاد در پرورش تفکر انتقادی </a:t>
            </a:r>
            <a:endParaRPr lang="zh-CN" altLang="en-US" sz="3600" b="1" dirty="0">
              <a:gradFill>
                <a:gsLst>
                  <a:gs pos="0">
                    <a:srgbClr val="CDA23D"/>
                  </a:gs>
                  <a:gs pos="55000">
                    <a:srgbClr val="E1B64A"/>
                  </a:gs>
                  <a:gs pos="100000">
                    <a:srgbClr val="F7E880">
                      <a:lumMod val="99000"/>
                    </a:srgbClr>
                  </a:gs>
                </a:gsLst>
                <a:lin ang="2700000" scaled="1"/>
              </a:gradFill>
              <a:cs typeface="2  Titr" panose="00000700000000000000" pitchFamily="2" charset="-78"/>
            </a:endParaRPr>
          </a:p>
        </p:txBody>
      </p:sp>
      <p:cxnSp>
        <p:nvCxnSpPr>
          <p:cNvPr id="10" name="直接连接符 9">
            <a:extLst>
              <a:ext uri="{FF2B5EF4-FFF2-40B4-BE49-F238E27FC236}">
                <a16:creationId xmlns:a16="http://schemas.microsoft.com/office/drawing/2014/main" id="{CCF409C3-3B43-2A74-6E37-704E72493E74}"/>
              </a:ext>
            </a:extLst>
          </p:cNvPr>
          <p:cNvCxnSpPr>
            <a:cxnSpLocks/>
          </p:cNvCxnSpPr>
          <p:nvPr/>
        </p:nvCxnSpPr>
        <p:spPr>
          <a:xfrm>
            <a:off x="2941608" y="1078302"/>
            <a:ext cx="7368137" cy="66410"/>
          </a:xfrm>
          <a:prstGeom prst="line">
            <a:avLst/>
          </a:prstGeom>
          <a:ln>
            <a:solidFill>
              <a:srgbClr val="E1B6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79604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16221" t="14643" r="14643" b="16221"/>
          <a:stretch/>
        </p:blipFill>
        <p:spPr>
          <a:xfrm>
            <a:off x="0" y="0"/>
            <a:ext cx="12192000" cy="6858000"/>
          </a:xfrm>
          <a:prstGeom prst="rect">
            <a:avLst/>
          </a:prstGeom>
        </p:spPr>
      </p:pic>
      <p:sp>
        <p:nvSpPr>
          <p:cNvPr id="9" name="TextBox 8">
            <a:extLst>
              <a:ext uri="{FF2B5EF4-FFF2-40B4-BE49-F238E27FC236}">
                <a16:creationId xmlns:a16="http://schemas.microsoft.com/office/drawing/2014/main" id="{D8278994-A503-5BF9-57FB-7E838A6E0459}"/>
              </a:ext>
            </a:extLst>
          </p:cNvPr>
          <p:cNvSpPr txBox="1"/>
          <p:nvPr/>
        </p:nvSpPr>
        <p:spPr>
          <a:xfrm>
            <a:off x="3396965" y="2600903"/>
            <a:ext cx="5545108" cy="1862048"/>
          </a:xfrm>
          <a:prstGeom prst="rect">
            <a:avLst/>
          </a:prstGeom>
          <a:noFill/>
        </p:spPr>
        <p:txBody>
          <a:bodyPr wrap="none" rtlCol="0">
            <a:spAutoFit/>
          </a:bodyPr>
          <a:lstStyle/>
          <a:p>
            <a:pPr algn="ctr" rtl="1"/>
            <a:r>
              <a:rPr lang="fa-IR" sz="11500" b="1">
                <a:solidFill>
                  <a:srgbClr val="D7AC44"/>
                </a:solidFill>
                <a:latin typeface="IranNastaliq" panose="02020505000000020003" pitchFamily="18" charset="0"/>
                <a:cs typeface="IranNastaliq" panose="02020505000000020003" pitchFamily="18" charset="0"/>
              </a:rPr>
              <a:t>با سپاس از نگاه پر مهرتان</a:t>
            </a:r>
            <a:endParaRPr lang="fa-IR" sz="11500" b="1" dirty="0">
              <a:solidFill>
                <a:srgbClr val="D7AC44"/>
              </a:solidFill>
              <a:latin typeface="IranNastaliq" panose="02020505000000020003" pitchFamily="18" charset="0"/>
              <a:cs typeface="IranNastaliq" panose="02020505000000020003" pitchFamily="18" charset="0"/>
            </a:endParaRPr>
          </a:p>
        </p:txBody>
      </p:sp>
    </p:spTree>
    <p:extLst>
      <p:ext uri="{BB962C8B-B14F-4D97-AF65-F5344CB8AC3E}">
        <p14:creationId xmlns:p14="http://schemas.microsoft.com/office/powerpoint/2010/main" val="28676293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E13A7-ED79-A2AE-8C7A-E2F7BAF0C08B}"/>
            </a:ext>
          </a:extLst>
        </p:cNvPr>
        <p:cNvGrpSpPr/>
        <p:nvPr/>
      </p:nvGrpSpPr>
      <p:grpSpPr>
        <a:xfrm>
          <a:off x="0" y="0"/>
          <a:ext cx="0" cy="0"/>
          <a:chOff x="0" y="0"/>
          <a:chExt cx="0" cy="0"/>
        </a:xfrm>
      </p:grpSpPr>
      <p:sp>
        <p:nvSpPr>
          <p:cNvPr id="3" name="ïşḻïďê-Rectangle 2">
            <a:extLst>
              <a:ext uri="{FF2B5EF4-FFF2-40B4-BE49-F238E27FC236}">
                <a16:creationId xmlns:a16="http://schemas.microsoft.com/office/drawing/2014/main" id="{1E9EAC1A-6139-37FD-31EF-F6B274A2CC13}"/>
              </a:ext>
            </a:extLst>
          </p:cNvPr>
          <p:cNvSpPr/>
          <p:nvPr/>
        </p:nvSpPr>
        <p:spPr>
          <a:xfrm>
            <a:off x="7802770" y="1604694"/>
            <a:ext cx="3284330" cy="4568178"/>
          </a:xfrm>
          <a:prstGeom prst="rect">
            <a:avLst/>
          </a:prstGeom>
          <a:gradFill>
            <a:gsLst>
              <a:gs pos="0">
                <a:srgbClr val="CDA23D"/>
              </a:gs>
              <a:gs pos="55000">
                <a:srgbClr val="E1B64A"/>
              </a:gs>
              <a:gs pos="100000">
                <a:srgbClr val="F7E880">
                  <a:lumMod val="99000"/>
                </a:srgbClr>
              </a:gs>
            </a:gsLst>
            <a:lin ang="2700000" scaled="1"/>
          </a:gradFill>
          <a:ln>
            <a:noFill/>
          </a:ln>
          <a:effectLst>
            <a:outerShdw blurRad="127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ïşḻïďê-Rectangle 4">
            <a:extLst>
              <a:ext uri="{FF2B5EF4-FFF2-40B4-BE49-F238E27FC236}">
                <a16:creationId xmlns:a16="http://schemas.microsoft.com/office/drawing/2014/main" id="{B8C8124D-3E39-7626-E21C-E9D53EF98BD4}"/>
              </a:ext>
            </a:extLst>
          </p:cNvPr>
          <p:cNvSpPr/>
          <p:nvPr/>
        </p:nvSpPr>
        <p:spPr>
          <a:xfrm>
            <a:off x="8074760" y="1844029"/>
            <a:ext cx="2880589" cy="3827097"/>
          </a:xfrm>
          <a:prstGeom prst="rect">
            <a:avLst/>
          </a:prstGeom>
        </p:spPr>
        <p:txBody>
          <a:bodyPr wrap="square">
            <a:noAutofit/>
            <a:scene3d>
              <a:camera prst="orthographicFront"/>
              <a:lightRig rig="threePt" dir="t"/>
            </a:scene3d>
            <a:sp3d contourW="12700"/>
          </a:bodyPr>
          <a:lstStyle/>
          <a:p>
            <a:pPr algn="justLow" rtl="1">
              <a:lnSpc>
                <a:spcPct val="150000"/>
              </a:lnSpc>
              <a:spcBef>
                <a:spcPts val="0"/>
              </a:spcBef>
              <a:defRPr/>
            </a:pPr>
            <a:r>
              <a:rPr lang="fa-IR" sz="2000">
                <a:latin typeface="Vazir" panose="020B0603030804020204" pitchFamily="34" charset="-78"/>
                <a:cs typeface="B Zar" panose="00000400000000000000" pitchFamily="2" charset="-78"/>
              </a:rPr>
              <a:t>رویکرد هنجاری‌ (دستوری‌) مدتها بعنوان رویکرد قالب‌ در پژوهش‌های‌ حسابداری‌ مورد استفاده قرار می‌گرفت‌. در این‌ رویکرد، یک‌ مجموعه‌ اهداف بزرگ و کلی‌ برای‌ حسابداری‌، تعریف‌ شده و بر آن اساس مجموعه‌ای‌ از بایدها و نبایدها تدوین‌ و ارائه‌ می‌شد که‌ در مرحله‌ عمل‌،لزوماً قابلیت‌ کاربرد نداشت‌</a:t>
            </a:r>
            <a:endParaRPr lang="fa-IR" sz="2000" dirty="0">
              <a:latin typeface="Vazir" panose="020B0603030804020204" pitchFamily="34" charset="-78"/>
              <a:cs typeface="B Zar" panose="00000400000000000000" pitchFamily="2" charset="-78"/>
            </a:endParaRPr>
          </a:p>
        </p:txBody>
      </p:sp>
      <p:pic>
        <p:nvPicPr>
          <p:cNvPr id="33" name="图片占位符 32">
            <a:extLst>
              <a:ext uri="{FF2B5EF4-FFF2-40B4-BE49-F238E27FC236}">
                <a16:creationId xmlns:a16="http://schemas.microsoft.com/office/drawing/2014/main" id="{6DB9C3B9-166A-EDAB-5803-4511160BE7F2}"/>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670" r="670"/>
          <a:stretch/>
        </p:blipFill>
        <p:spPr>
          <a:xfrm>
            <a:off x="763800" y="1620000"/>
            <a:ext cx="6907219" cy="4568178"/>
          </a:xfrm>
        </p:spPr>
      </p:pic>
      <p:sp>
        <p:nvSpPr>
          <p:cNvPr id="31" name="矩形 30">
            <a:extLst>
              <a:ext uri="{FF2B5EF4-FFF2-40B4-BE49-F238E27FC236}">
                <a16:creationId xmlns:a16="http://schemas.microsoft.com/office/drawing/2014/main" id="{41AA0655-39D9-52FC-D3BA-1F8B18278AC8}"/>
              </a:ext>
            </a:extLst>
          </p:cNvPr>
          <p:cNvSpPr/>
          <p:nvPr/>
        </p:nvSpPr>
        <p:spPr>
          <a:xfrm>
            <a:off x="3757238" y="425319"/>
            <a:ext cx="4677525" cy="646331"/>
          </a:xfrm>
          <a:prstGeom prst="rect">
            <a:avLst/>
          </a:prstGeom>
        </p:spPr>
        <p:txBody>
          <a:bodyPr wrap="square">
            <a:spAutoFit/>
            <a:scene3d>
              <a:camera prst="orthographicFront"/>
              <a:lightRig rig="threePt" dir="t"/>
            </a:scene3d>
            <a:sp3d contourW="12700"/>
          </a:bodyPr>
          <a:lstStyle/>
          <a:p>
            <a:pPr algn="ctr"/>
            <a:r>
              <a:rPr lang="fa-IR" altLang="zh-CN" sz="3600" b="1" dirty="0">
                <a:gradFill>
                  <a:gsLst>
                    <a:gs pos="0">
                      <a:srgbClr val="CDA23D"/>
                    </a:gs>
                    <a:gs pos="55000">
                      <a:srgbClr val="E1B64A"/>
                    </a:gs>
                    <a:gs pos="100000">
                      <a:srgbClr val="F7E880">
                        <a:lumMod val="99000"/>
                      </a:srgbClr>
                    </a:gs>
                  </a:gsLst>
                  <a:lin ang="2700000" scaled="1"/>
                </a:gradFill>
                <a:cs typeface="B Titr" panose="00000700000000000000" pitchFamily="2" charset="-78"/>
              </a:rPr>
              <a:t>رویکرد دستوری</a:t>
            </a:r>
          </a:p>
        </p:txBody>
      </p:sp>
      <p:cxnSp>
        <p:nvCxnSpPr>
          <p:cNvPr id="34" name="直接连接符 33">
            <a:extLst>
              <a:ext uri="{FF2B5EF4-FFF2-40B4-BE49-F238E27FC236}">
                <a16:creationId xmlns:a16="http://schemas.microsoft.com/office/drawing/2014/main" id="{7E6B0F34-039F-3227-01FD-2E66BF214516}"/>
              </a:ext>
            </a:extLst>
          </p:cNvPr>
          <p:cNvCxnSpPr>
            <a:cxnSpLocks/>
          </p:cNvCxnSpPr>
          <p:nvPr/>
        </p:nvCxnSpPr>
        <p:spPr>
          <a:xfrm>
            <a:off x="4735902" y="1248229"/>
            <a:ext cx="2769079" cy="0"/>
          </a:xfrm>
          <a:prstGeom prst="line">
            <a:avLst/>
          </a:prstGeom>
          <a:ln>
            <a:solidFill>
              <a:srgbClr val="E1B64A"/>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069213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2927C-3F2D-1206-3F2A-9B0C8BBF4AA9}"/>
            </a:ext>
          </a:extLst>
        </p:cNvPr>
        <p:cNvGrpSpPr/>
        <p:nvPr/>
      </p:nvGrpSpPr>
      <p:grpSpPr>
        <a:xfrm>
          <a:off x="0" y="0"/>
          <a:ext cx="0" cy="0"/>
          <a:chOff x="0" y="0"/>
          <a:chExt cx="0" cy="0"/>
        </a:xfrm>
      </p:grpSpPr>
      <p:sp>
        <p:nvSpPr>
          <p:cNvPr id="20" name="文本框 19">
            <a:extLst>
              <a:ext uri="{FF2B5EF4-FFF2-40B4-BE49-F238E27FC236}">
                <a16:creationId xmlns:a16="http://schemas.microsoft.com/office/drawing/2014/main" id="{47140831-4DE3-3793-6ADB-CD3CD2D9FB8D}"/>
              </a:ext>
            </a:extLst>
          </p:cNvPr>
          <p:cNvSpPr txBox="1"/>
          <p:nvPr/>
        </p:nvSpPr>
        <p:spPr>
          <a:xfrm>
            <a:off x="655782" y="1444323"/>
            <a:ext cx="10980189" cy="5262979"/>
          </a:xfrm>
          <a:prstGeom prst="rect">
            <a:avLst/>
          </a:prstGeom>
          <a:noFill/>
        </p:spPr>
        <p:txBody>
          <a:bodyPr wrap="square" rtlCol="0">
            <a:spAutoFit/>
            <a:scene3d>
              <a:camera prst="orthographicFront"/>
              <a:lightRig rig="threePt" dir="t"/>
            </a:scene3d>
            <a:sp3d contourW="12700"/>
          </a:bodyPr>
          <a:lstStyle/>
          <a:p>
            <a:pPr algn="justLow" rtl="1">
              <a:lnSpc>
                <a:spcPct val="150000"/>
              </a:lnSpc>
              <a:spcBef>
                <a:spcPts val="0"/>
              </a:spcBef>
              <a:buFontTx/>
              <a:buNone/>
              <a:defRPr/>
            </a:pPr>
            <a:r>
              <a:rPr lang="fa-IR" sz="2800">
                <a:solidFill>
                  <a:schemeClr val="bg1"/>
                </a:solidFill>
                <a:latin typeface="Vazir" panose="020B0603030804020204" pitchFamily="34" charset="-78"/>
                <a:cs typeface="B Zar" panose="00000400000000000000" pitchFamily="2" charset="-78"/>
              </a:rPr>
              <a:t>در رویکرد دستوری، نظریه‌پردازی با تعیین اهداف کلی آغاز می‌شود (مانند تولید اطلاعات سودمند برای تصمیم‌گیری)، سپس مفروضات پایه تدوین می‌گردد، از آن‌ها اصول استخراج می‌شود، و در نهایت رویه‌های اجرایی شکل می‌گیرد. این رویکرد تا دهه ۱۹۷۰ رایج بود اما به‌دلیل اتکای صرف به منطق و قیاس، منجر به تدوین استانداردهایی شد که در عمل کاربرد محدودی داشتند.</a:t>
            </a:r>
          </a:p>
          <a:p>
            <a:pPr algn="justLow" rtl="1">
              <a:lnSpc>
                <a:spcPct val="150000"/>
              </a:lnSpc>
              <a:spcBef>
                <a:spcPts val="0"/>
              </a:spcBef>
              <a:buFontTx/>
              <a:buNone/>
              <a:defRPr/>
            </a:pPr>
            <a:r>
              <a:rPr lang="fa-IR" sz="2800">
                <a:solidFill>
                  <a:schemeClr val="bg1"/>
                </a:solidFill>
                <a:latin typeface="Vazir" panose="020B0603030804020204" pitchFamily="34" charset="-78"/>
                <a:cs typeface="B Zar" panose="00000400000000000000" pitchFamily="2" charset="-78"/>
              </a:rPr>
              <a:t>در دهه ۱۹۸۰، به‌دنبال سرخوردگی از محدودیت‌های رویکرد دستوری، گرایش به سمت پژوهش‌های تجربی و توصیفی افزایش یافت. این تغییر جهت، زمینه‌ساز شکل‌گیری رویکرد اثباتی شد که تلاش می‌کرد عملکرد واقعی حسابداری را توصیف و تحلیل کند، نه اینکه صرفاً بر اساس منطق نظری، استانداردسازی کند.</a:t>
            </a:r>
            <a:endParaRPr lang="fa-IR" sz="2800" dirty="0">
              <a:solidFill>
                <a:schemeClr val="bg1"/>
              </a:solidFill>
              <a:latin typeface="Vazir" panose="020B0603030804020204" pitchFamily="34" charset="-78"/>
              <a:cs typeface="B Zar" panose="00000400000000000000" pitchFamily="2" charset="-78"/>
            </a:endParaRPr>
          </a:p>
        </p:txBody>
      </p:sp>
      <p:sp>
        <p:nvSpPr>
          <p:cNvPr id="29" name="矩形 28">
            <a:extLst>
              <a:ext uri="{FF2B5EF4-FFF2-40B4-BE49-F238E27FC236}">
                <a16:creationId xmlns:a16="http://schemas.microsoft.com/office/drawing/2014/main" id="{AD3BA6E0-55EB-9C43-E1BB-10FC50736E4E}"/>
              </a:ext>
            </a:extLst>
          </p:cNvPr>
          <p:cNvSpPr/>
          <p:nvPr/>
        </p:nvSpPr>
        <p:spPr>
          <a:xfrm>
            <a:off x="3757238" y="425319"/>
            <a:ext cx="4677525" cy="646331"/>
          </a:xfrm>
          <a:prstGeom prst="rect">
            <a:avLst/>
          </a:prstGeom>
        </p:spPr>
        <p:txBody>
          <a:bodyPr wrap="square">
            <a:spAutoFit/>
            <a:scene3d>
              <a:camera prst="orthographicFront"/>
              <a:lightRig rig="threePt" dir="t"/>
            </a:scene3d>
            <a:sp3d contourW="12700"/>
          </a:bodyPr>
          <a:lstStyle/>
          <a:p>
            <a:pPr algn="ctr"/>
            <a:r>
              <a:rPr lang="fa-IR" altLang="zh-CN" sz="3600" b="1" dirty="0">
                <a:gradFill>
                  <a:gsLst>
                    <a:gs pos="0">
                      <a:srgbClr val="CDA23D"/>
                    </a:gs>
                    <a:gs pos="55000">
                      <a:srgbClr val="E1B64A"/>
                    </a:gs>
                    <a:gs pos="100000">
                      <a:srgbClr val="F7E880">
                        <a:lumMod val="99000"/>
                      </a:srgbClr>
                    </a:gs>
                  </a:gsLst>
                  <a:lin ang="2700000" scaled="1"/>
                </a:gradFill>
                <a:cs typeface="2  Titr" panose="00000700000000000000" pitchFamily="2" charset="-78"/>
              </a:rPr>
              <a:t>رویکرد دستوری</a:t>
            </a:r>
            <a:endParaRPr lang="zh-CN" altLang="en-US" sz="3600" b="1" dirty="0">
              <a:gradFill>
                <a:gsLst>
                  <a:gs pos="0">
                    <a:srgbClr val="CDA23D"/>
                  </a:gs>
                  <a:gs pos="55000">
                    <a:srgbClr val="E1B64A"/>
                  </a:gs>
                  <a:gs pos="100000">
                    <a:srgbClr val="F7E880">
                      <a:lumMod val="99000"/>
                    </a:srgbClr>
                  </a:gs>
                </a:gsLst>
                <a:lin ang="2700000" scaled="1"/>
              </a:gradFill>
              <a:cs typeface="2  Titr" panose="00000700000000000000" pitchFamily="2" charset="-78"/>
            </a:endParaRPr>
          </a:p>
        </p:txBody>
      </p:sp>
      <p:cxnSp>
        <p:nvCxnSpPr>
          <p:cNvPr id="10" name="直接连接符 9">
            <a:extLst>
              <a:ext uri="{FF2B5EF4-FFF2-40B4-BE49-F238E27FC236}">
                <a16:creationId xmlns:a16="http://schemas.microsoft.com/office/drawing/2014/main" id="{1AFB10C4-7F55-14F6-EC91-FB15601A552C}"/>
              </a:ext>
            </a:extLst>
          </p:cNvPr>
          <p:cNvCxnSpPr/>
          <p:nvPr/>
        </p:nvCxnSpPr>
        <p:spPr>
          <a:xfrm>
            <a:off x="5573486" y="1248229"/>
            <a:ext cx="1045029" cy="0"/>
          </a:xfrm>
          <a:prstGeom prst="line">
            <a:avLst/>
          </a:prstGeom>
          <a:ln>
            <a:solidFill>
              <a:srgbClr val="E1B6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0310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1192B-EBB3-A53C-A4D7-5A45DC414F25}"/>
            </a:ext>
          </a:extLst>
        </p:cNvPr>
        <p:cNvGrpSpPr/>
        <p:nvPr/>
      </p:nvGrpSpPr>
      <p:grpSpPr>
        <a:xfrm>
          <a:off x="0" y="0"/>
          <a:ext cx="0" cy="0"/>
          <a:chOff x="0" y="0"/>
          <a:chExt cx="0" cy="0"/>
        </a:xfrm>
      </p:grpSpPr>
      <p:sp>
        <p:nvSpPr>
          <p:cNvPr id="3" name="ïşḻïďê-Rectangle 2">
            <a:extLst>
              <a:ext uri="{FF2B5EF4-FFF2-40B4-BE49-F238E27FC236}">
                <a16:creationId xmlns:a16="http://schemas.microsoft.com/office/drawing/2014/main" id="{9272CDF7-7B30-DC36-D068-52BAB661F39A}"/>
              </a:ext>
            </a:extLst>
          </p:cNvPr>
          <p:cNvSpPr/>
          <p:nvPr/>
        </p:nvSpPr>
        <p:spPr>
          <a:xfrm>
            <a:off x="7802770" y="1604694"/>
            <a:ext cx="3284330" cy="4568178"/>
          </a:xfrm>
          <a:prstGeom prst="rect">
            <a:avLst/>
          </a:prstGeom>
          <a:gradFill>
            <a:gsLst>
              <a:gs pos="0">
                <a:srgbClr val="CDA23D"/>
              </a:gs>
              <a:gs pos="55000">
                <a:srgbClr val="E1B64A"/>
              </a:gs>
              <a:gs pos="100000">
                <a:srgbClr val="F7E880">
                  <a:lumMod val="99000"/>
                </a:srgbClr>
              </a:gs>
            </a:gsLst>
            <a:lin ang="2700000" scaled="1"/>
          </a:gradFill>
          <a:ln>
            <a:noFill/>
          </a:ln>
          <a:effectLst>
            <a:outerShdw blurRad="127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ïşḻïďê-Rectangle 4">
            <a:extLst>
              <a:ext uri="{FF2B5EF4-FFF2-40B4-BE49-F238E27FC236}">
                <a16:creationId xmlns:a16="http://schemas.microsoft.com/office/drawing/2014/main" id="{CB5AD4FB-0C63-D545-2F27-730F5D2A5221}"/>
              </a:ext>
            </a:extLst>
          </p:cNvPr>
          <p:cNvSpPr/>
          <p:nvPr/>
        </p:nvSpPr>
        <p:spPr>
          <a:xfrm>
            <a:off x="7953555" y="1620000"/>
            <a:ext cx="3019047" cy="3827097"/>
          </a:xfrm>
          <a:prstGeom prst="rect">
            <a:avLst/>
          </a:prstGeom>
        </p:spPr>
        <p:txBody>
          <a:bodyPr wrap="square">
            <a:noAutofit/>
            <a:scene3d>
              <a:camera prst="orthographicFront"/>
              <a:lightRig rig="threePt" dir="t"/>
            </a:scene3d>
            <a:sp3d contourW="12700"/>
          </a:bodyPr>
          <a:lstStyle/>
          <a:p>
            <a:pPr algn="justLow" rtl="1">
              <a:lnSpc>
                <a:spcPct val="150000"/>
              </a:lnSpc>
              <a:spcBef>
                <a:spcPts val="0"/>
              </a:spcBef>
              <a:defRPr/>
            </a:pPr>
            <a:r>
              <a:rPr lang="fa-IR">
                <a:latin typeface="Vazir" panose="020B0603030804020204" pitchFamily="34" charset="-78"/>
                <a:cs typeface="B Zar" panose="00000400000000000000" pitchFamily="2" charset="-78"/>
              </a:rPr>
              <a:t>از دهه‌ ١٩٧٠ در پژوهش‌های‌ حسابداری‌، یک‌ تغییر جهت‌ به‌ سمت‌ رویکرد اثباتی‌ (توصیفی‌) ایجاد شد. هدف از این‌ تغییر جهت‌ این‌ بود که‌ یک‌ تئوری‌ توصیفی‌ در حسابداری‌ شکل‌ بگیرد که‌ توانایی‌ تبیین‌ و پیشی‌بینی‌ نحوه عمل‌ حسابداران، مدیران و کلیه‌ افراد مرتبط‌ با شرکت‌ها را داشته‌ باشد. در همین‌ راستا واتس‌ و زیمرمن‌ در سال ١٩٨٦ تئوری‌ اثباتی‌ حسابداری‌ را ارائه‌ دادند. </a:t>
            </a:r>
            <a:endParaRPr lang="fa-IR" dirty="0">
              <a:latin typeface="Vazir" panose="020B0603030804020204" pitchFamily="34" charset="-78"/>
              <a:cs typeface="B Zar" panose="00000400000000000000" pitchFamily="2" charset="-78"/>
            </a:endParaRPr>
          </a:p>
        </p:txBody>
      </p:sp>
      <p:pic>
        <p:nvPicPr>
          <p:cNvPr id="33" name="图片占位符 32">
            <a:extLst>
              <a:ext uri="{FF2B5EF4-FFF2-40B4-BE49-F238E27FC236}">
                <a16:creationId xmlns:a16="http://schemas.microsoft.com/office/drawing/2014/main" id="{7030A6F2-A90A-D00E-76E7-EF1471B559B2}"/>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304" t="1021" r="304" b="1021"/>
          <a:stretch>
            <a:fillRect/>
          </a:stretch>
        </p:blipFill>
        <p:spPr>
          <a:xfrm>
            <a:off x="763800" y="1620000"/>
            <a:ext cx="6907219" cy="4568178"/>
          </a:xfrm>
        </p:spPr>
      </p:pic>
      <p:sp>
        <p:nvSpPr>
          <p:cNvPr id="31" name="矩形 30">
            <a:extLst>
              <a:ext uri="{FF2B5EF4-FFF2-40B4-BE49-F238E27FC236}">
                <a16:creationId xmlns:a16="http://schemas.microsoft.com/office/drawing/2014/main" id="{844F8826-CF33-3B6A-0B0A-B7E4B6A2EF6A}"/>
              </a:ext>
            </a:extLst>
          </p:cNvPr>
          <p:cNvSpPr/>
          <p:nvPr/>
        </p:nvSpPr>
        <p:spPr>
          <a:xfrm>
            <a:off x="3757238" y="425319"/>
            <a:ext cx="4677525" cy="646331"/>
          </a:xfrm>
          <a:prstGeom prst="rect">
            <a:avLst/>
          </a:prstGeom>
        </p:spPr>
        <p:txBody>
          <a:bodyPr wrap="square">
            <a:spAutoFit/>
            <a:scene3d>
              <a:camera prst="orthographicFront"/>
              <a:lightRig rig="threePt" dir="t"/>
            </a:scene3d>
            <a:sp3d contourW="12700"/>
          </a:bodyPr>
          <a:lstStyle/>
          <a:p>
            <a:pPr algn="ctr"/>
            <a:r>
              <a:rPr lang="fa-IR" altLang="zh-CN" sz="3600" b="1" dirty="0">
                <a:gradFill>
                  <a:gsLst>
                    <a:gs pos="0">
                      <a:srgbClr val="CDA23D"/>
                    </a:gs>
                    <a:gs pos="55000">
                      <a:srgbClr val="E1B64A"/>
                    </a:gs>
                    <a:gs pos="100000">
                      <a:srgbClr val="F7E880">
                        <a:lumMod val="99000"/>
                      </a:srgbClr>
                    </a:gs>
                  </a:gsLst>
                  <a:lin ang="2700000" scaled="1"/>
                </a:gradFill>
                <a:cs typeface="B Titr" panose="00000700000000000000" pitchFamily="2" charset="-78"/>
              </a:rPr>
              <a:t>رویکرد اثباتی</a:t>
            </a:r>
          </a:p>
        </p:txBody>
      </p:sp>
      <p:cxnSp>
        <p:nvCxnSpPr>
          <p:cNvPr id="34" name="直接连接符 33">
            <a:extLst>
              <a:ext uri="{FF2B5EF4-FFF2-40B4-BE49-F238E27FC236}">
                <a16:creationId xmlns:a16="http://schemas.microsoft.com/office/drawing/2014/main" id="{3A0CC6BC-13B6-DCFF-C0D5-FE4514D779C3}"/>
              </a:ext>
            </a:extLst>
          </p:cNvPr>
          <p:cNvCxnSpPr>
            <a:cxnSpLocks/>
          </p:cNvCxnSpPr>
          <p:nvPr/>
        </p:nvCxnSpPr>
        <p:spPr>
          <a:xfrm>
            <a:off x="4891177" y="1179217"/>
            <a:ext cx="2374319" cy="0"/>
          </a:xfrm>
          <a:prstGeom prst="line">
            <a:avLst/>
          </a:prstGeom>
          <a:ln>
            <a:solidFill>
              <a:srgbClr val="E1B64A"/>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70101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19236-0CF8-696B-F16D-0BF67D5962FB}"/>
            </a:ext>
          </a:extLst>
        </p:cNvPr>
        <p:cNvGrpSpPr/>
        <p:nvPr/>
      </p:nvGrpSpPr>
      <p:grpSpPr>
        <a:xfrm>
          <a:off x="0" y="0"/>
          <a:ext cx="0" cy="0"/>
          <a:chOff x="0" y="0"/>
          <a:chExt cx="0" cy="0"/>
        </a:xfrm>
      </p:grpSpPr>
      <p:sp>
        <p:nvSpPr>
          <p:cNvPr id="20" name="文本框 19">
            <a:extLst>
              <a:ext uri="{FF2B5EF4-FFF2-40B4-BE49-F238E27FC236}">
                <a16:creationId xmlns:a16="http://schemas.microsoft.com/office/drawing/2014/main" id="{3073BC2F-39E5-7BCD-BABA-6C4B03652058}"/>
              </a:ext>
            </a:extLst>
          </p:cNvPr>
          <p:cNvSpPr txBox="1"/>
          <p:nvPr/>
        </p:nvSpPr>
        <p:spPr>
          <a:xfrm>
            <a:off x="655782" y="1444323"/>
            <a:ext cx="10980189" cy="5078313"/>
          </a:xfrm>
          <a:prstGeom prst="rect">
            <a:avLst/>
          </a:prstGeom>
          <a:noFill/>
        </p:spPr>
        <p:txBody>
          <a:bodyPr wrap="square" rtlCol="0">
            <a:spAutoFit/>
            <a:scene3d>
              <a:camera prst="orthographicFront"/>
              <a:lightRig rig="threePt" dir="t"/>
            </a:scene3d>
            <a:sp3d contourW="12700"/>
          </a:bodyPr>
          <a:lstStyle/>
          <a:p>
            <a:pPr algn="justLow" rtl="1">
              <a:lnSpc>
                <a:spcPct val="150000"/>
              </a:lnSpc>
              <a:spcBef>
                <a:spcPts val="0"/>
              </a:spcBef>
              <a:buFontTx/>
              <a:buNone/>
              <a:defRPr/>
            </a:pPr>
            <a:r>
              <a:rPr lang="fa-IR" sz="2400">
                <a:solidFill>
                  <a:schemeClr val="bg1"/>
                </a:solidFill>
                <a:latin typeface="Vazir" panose="020B0603030804020204" pitchFamily="34" charset="-78"/>
                <a:cs typeface="B Zar" panose="00000400000000000000" pitchFamily="2" charset="-78"/>
              </a:rPr>
              <a:t>رویکرد اثباتی در پژوهش‌های حسابداری از یک فرآیند مشخص پیروی می‌کند: ابتدا داده‌های مالی از گزارش‌های شرکت‌ها و بازار سهام جمع‌آوری می‌شود، سپس فرضیه‌هایی بر اساس مبانی نظری تدوین می‌گردد، این فرضیه‌ها با داده‌های تجربی آزمون می‌شوند و در نهایت نتایج تفسیر شده و گاه منجر به پیشنهاد استانداردها و روش‌های جدید می‌شود.</a:t>
            </a:r>
          </a:p>
          <a:p>
            <a:pPr algn="justLow" rtl="1">
              <a:lnSpc>
                <a:spcPct val="150000"/>
              </a:lnSpc>
              <a:spcBef>
                <a:spcPts val="0"/>
              </a:spcBef>
              <a:buFontTx/>
              <a:buNone/>
              <a:defRPr/>
            </a:pPr>
            <a:r>
              <a:rPr lang="fa-IR" sz="2400">
                <a:solidFill>
                  <a:schemeClr val="bg1"/>
                </a:solidFill>
                <a:latin typeface="Vazir" panose="020B0603030804020204" pitchFamily="34" charset="-78"/>
                <a:cs typeface="B Zar" panose="00000400000000000000" pitchFamily="2" charset="-78"/>
              </a:rPr>
              <a:t>در ایران، این رویکرد به‌طور گسترده در پایان‌نامه‌ها و مقالات تحصیلات تکمیلی مورد استفاده قرار می‌گیرد. کاربردهای اصلی آن شامل دو محور است: </a:t>
            </a:r>
          </a:p>
          <a:p>
            <a:pPr marL="457200" indent="-457200" algn="justLow" rtl="1">
              <a:lnSpc>
                <a:spcPct val="150000"/>
              </a:lnSpc>
              <a:spcBef>
                <a:spcPts val="0"/>
              </a:spcBef>
              <a:buFontTx/>
              <a:buAutoNum type="arabicParenBoth"/>
              <a:defRPr/>
            </a:pPr>
            <a:r>
              <a:rPr lang="fa-IR" sz="2400">
                <a:solidFill>
                  <a:schemeClr val="bg1"/>
                </a:solidFill>
                <a:latin typeface="Vazir" panose="020B0603030804020204" pitchFamily="34" charset="-78"/>
                <a:cs typeface="B Zar" panose="00000400000000000000" pitchFamily="2" charset="-78"/>
              </a:rPr>
              <a:t>تبیین روش‌های رایج در عمل حسابداری مانند بهای تمام‌شده، </a:t>
            </a:r>
          </a:p>
          <a:p>
            <a:pPr marL="457200" indent="-457200" algn="justLow" rtl="1">
              <a:lnSpc>
                <a:spcPct val="150000"/>
              </a:lnSpc>
              <a:spcBef>
                <a:spcPts val="0"/>
              </a:spcBef>
              <a:buFontTx/>
              <a:buAutoNum type="arabicParenBoth"/>
              <a:defRPr/>
            </a:pPr>
            <a:r>
              <a:rPr lang="fa-IR" sz="2400">
                <a:solidFill>
                  <a:schemeClr val="bg1"/>
                </a:solidFill>
                <a:latin typeface="Vazir" panose="020B0603030804020204" pitchFamily="34" charset="-78"/>
                <a:cs typeface="B Zar" panose="00000400000000000000" pitchFamily="2" charset="-78"/>
              </a:rPr>
              <a:t>  تحلیل نقش مدیریت در انتخاب رویه‌های حسابداری مانند هموارسازی سود، با هدف پیش‌بینی رفتار آینده مدیران در شرایط مشابه.</a:t>
            </a:r>
          </a:p>
        </p:txBody>
      </p:sp>
      <p:sp>
        <p:nvSpPr>
          <p:cNvPr id="29" name="矩形 28">
            <a:extLst>
              <a:ext uri="{FF2B5EF4-FFF2-40B4-BE49-F238E27FC236}">
                <a16:creationId xmlns:a16="http://schemas.microsoft.com/office/drawing/2014/main" id="{120D6EFB-70F5-12C8-5391-B7811B2F0E1A}"/>
              </a:ext>
            </a:extLst>
          </p:cNvPr>
          <p:cNvSpPr/>
          <p:nvPr/>
        </p:nvSpPr>
        <p:spPr>
          <a:xfrm>
            <a:off x="3757238" y="425319"/>
            <a:ext cx="4677525" cy="646331"/>
          </a:xfrm>
          <a:prstGeom prst="rect">
            <a:avLst/>
          </a:prstGeom>
        </p:spPr>
        <p:txBody>
          <a:bodyPr wrap="square">
            <a:spAutoFit/>
            <a:scene3d>
              <a:camera prst="orthographicFront"/>
              <a:lightRig rig="threePt" dir="t"/>
            </a:scene3d>
            <a:sp3d contourW="12700"/>
          </a:bodyPr>
          <a:lstStyle/>
          <a:p>
            <a:pPr algn="ctr"/>
            <a:r>
              <a:rPr lang="fa-IR" altLang="zh-CN" sz="3600" b="1">
                <a:gradFill>
                  <a:gsLst>
                    <a:gs pos="0">
                      <a:srgbClr val="CDA23D"/>
                    </a:gs>
                    <a:gs pos="55000">
                      <a:srgbClr val="E1B64A"/>
                    </a:gs>
                    <a:gs pos="100000">
                      <a:srgbClr val="F7E880">
                        <a:lumMod val="99000"/>
                      </a:srgbClr>
                    </a:gs>
                  </a:gsLst>
                  <a:lin ang="2700000" scaled="1"/>
                </a:gradFill>
                <a:cs typeface="2  Titr" panose="00000700000000000000" pitchFamily="2" charset="-78"/>
              </a:rPr>
              <a:t>رویکرد اثباتی</a:t>
            </a:r>
            <a:endParaRPr lang="zh-CN" altLang="en-US" sz="3600" b="1" dirty="0">
              <a:gradFill>
                <a:gsLst>
                  <a:gs pos="0">
                    <a:srgbClr val="CDA23D"/>
                  </a:gs>
                  <a:gs pos="55000">
                    <a:srgbClr val="E1B64A"/>
                  </a:gs>
                  <a:gs pos="100000">
                    <a:srgbClr val="F7E880">
                      <a:lumMod val="99000"/>
                    </a:srgbClr>
                  </a:gs>
                </a:gsLst>
                <a:lin ang="2700000" scaled="1"/>
              </a:gradFill>
              <a:cs typeface="2  Titr" panose="00000700000000000000" pitchFamily="2" charset="-78"/>
            </a:endParaRPr>
          </a:p>
        </p:txBody>
      </p:sp>
      <p:cxnSp>
        <p:nvCxnSpPr>
          <p:cNvPr id="10" name="直接连接符 9">
            <a:extLst>
              <a:ext uri="{FF2B5EF4-FFF2-40B4-BE49-F238E27FC236}">
                <a16:creationId xmlns:a16="http://schemas.microsoft.com/office/drawing/2014/main" id="{2DAA9BCA-A87D-EBAF-744C-F7A354D6EEF2}"/>
              </a:ext>
            </a:extLst>
          </p:cNvPr>
          <p:cNvCxnSpPr>
            <a:cxnSpLocks/>
          </p:cNvCxnSpPr>
          <p:nvPr/>
        </p:nvCxnSpPr>
        <p:spPr>
          <a:xfrm>
            <a:off x="4925683" y="1196471"/>
            <a:ext cx="2357066" cy="0"/>
          </a:xfrm>
          <a:prstGeom prst="line">
            <a:avLst/>
          </a:prstGeom>
          <a:ln>
            <a:solidFill>
              <a:srgbClr val="E1B6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85997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119EC-CC76-B53E-0F2D-A134639B4909}"/>
            </a:ext>
          </a:extLst>
        </p:cNvPr>
        <p:cNvGrpSpPr/>
        <p:nvPr/>
      </p:nvGrpSpPr>
      <p:grpSpPr>
        <a:xfrm>
          <a:off x="0" y="0"/>
          <a:ext cx="0" cy="0"/>
          <a:chOff x="0" y="0"/>
          <a:chExt cx="0" cy="0"/>
        </a:xfrm>
      </p:grpSpPr>
      <p:sp>
        <p:nvSpPr>
          <p:cNvPr id="20" name="文本框 19">
            <a:extLst>
              <a:ext uri="{FF2B5EF4-FFF2-40B4-BE49-F238E27FC236}">
                <a16:creationId xmlns:a16="http://schemas.microsoft.com/office/drawing/2014/main" id="{1744F4F6-2CFE-0DDD-41E3-735BA653C6E5}"/>
              </a:ext>
            </a:extLst>
          </p:cNvPr>
          <p:cNvSpPr txBox="1"/>
          <p:nvPr/>
        </p:nvSpPr>
        <p:spPr>
          <a:xfrm>
            <a:off x="655782" y="1444323"/>
            <a:ext cx="10980189" cy="5078313"/>
          </a:xfrm>
          <a:prstGeom prst="rect">
            <a:avLst/>
          </a:prstGeom>
          <a:noFill/>
        </p:spPr>
        <p:txBody>
          <a:bodyPr wrap="square" rtlCol="0">
            <a:spAutoFit/>
            <a:scene3d>
              <a:camera prst="orthographicFront"/>
              <a:lightRig rig="threePt" dir="t"/>
            </a:scene3d>
            <a:sp3d contourW="12700"/>
          </a:bodyPr>
          <a:lstStyle/>
          <a:p>
            <a:pPr algn="justLow" rtl="1">
              <a:lnSpc>
                <a:spcPct val="150000"/>
              </a:lnSpc>
              <a:spcBef>
                <a:spcPts val="0"/>
              </a:spcBef>
              <a:buFontTx/>
              <a:buNone/>
              <a:defRPr/>
            </a:pPr>
            <a:r>
              <a:rPr lang="fa-IR" sz="2400">
                <a:solidFill>
                  <a:schemeClr val="bg1"/>
                </a:solidFill>
                <a:latin typeface="Vazir" panose="020B0603030804020204" pitchFamily="34" charset="-78"/>
                <a:cs typeface="B Zar" panose="00000400000000000000" pitchFamily="2" charset="-78"/>
              </a:rPr>
              <a:t>رویکرد اثباتی حسابداری با انتقاداتی جدی مواجه شده است. تینکر و همکاران (۱۹۸۲) معتقدند که این رویکرد صرفاً به توصیف وضعیت موجود می‌پردازد مانند رویه‌های مورد استفاده شرکت‌ها و از پاسخ به پرسش مهم‌تر یعنی «چه رویه‌ای باید در چه شرایطی استفاده شود» غافل مانده است.</a:t>
            </a:r>
          </a:p>
          <a:p>
            <a:pPr algn="justLow" rtl="1">
              <a:lnSpc>
                <a:spcPct val="150000"/>
              </a:lnSpc>
              <a:spcBef>
                <a:spcPts val="0"/>
              </a:spcBef>
              <a:buFontTx/>
              <a:buNone/>
              <a:defRPr/>
            </a:pPr>
            <a:r>
              <a:rPr lang="fa-IR" sz="2400">
                <a:solidFill>
                  <a:schemeClr val="bg1"/>
                </a:solidFill>
                <a:latin typeface="Vazir" panose="020B0603030804020204" pitchFamily="34" charset="-78"/>
                <a:cs typeface="B Zar" panose="00000400000000000000" pitchFamily="2" charset="-78"/>
              </a:rPr>
              <a:t>همچنین، این رویکرد بر پایه اقتصاد نئوکلاسیک بنا شده که دو فرض کلیدی دارد: </a:t>
            </a:r>
          </a:p>
          <a:p>
            <a:pPr marL="342900" indent="-342900" algn="justLow" rtl="1">
              <a:lnSpc>
                <a:spcPct val="150000"/>
              </a:lnSpc>
              <a:spcBef>
                <a:spcPts val="0"/>
              </a:spcBef>
              <a:buFont typeface="Arial" panose="020B0604020202020204" pitchFamily="34" charset="0"/>
              <a:buChar char="•"/>
              <a:defRPr/>
            </a:pPr>
            <a:r>
              <a:rPr lang="fa-IR" sz="2400">
                <a:solidFill>
                  <a:schemeClr val="bg1"/>
                </a:solidFill>
                <a:latin typeface="Vazir" panose="020B0603030804020204" pitchFamily="34" charset="-78"/>
                <a:cs typeface="B Zar" panose="00000400000000000000" pitchFamily="2" charset="-78"/>
              </a:rPr>
              <a:t>«بیشینه‌سازی تابع مطلوبیت» </a:t>
            </a:r>
          </a:p>
          <a:p>
            <a:pPr marL="342900" indent="-342900" algn="justLow" rtl="1">
              <a:lnSpc>
                <a:spcPct val="150000"/>
              </a:lnSpc>
              <a:spcBef>
                <a:spcPts val="0"/>
              </a:spcBef>
              <a:buFont typeface="Arial" panose="020B0604020202020204" pitchFamily="34" charset="0"/>
              <a:buChar char="•"/>
              <a:defRPr/>
            </a:pPr>
            <a:r>
              <a:rPr lang="fa-IR" sz="2400">
                <a:solidFill>
                  <a:schemeClr val="bg1"/>
                </a:solidFill>
                <a:latin typeface="Vazir" panose="020B0603030804020204" pitchFamily="34" charset="-78"/>
                <a:cs typeface="B Zar" panose="00000400000000000000" pitchFamily="2" charset="-78"/>
              </a:rPr>
              <a:t> «روش‌شناسی فردمحور»</a:t>
            </a:r>
          </a:p>
          <a:p>
            <a:pPr algn="justLow" rtl="1">
              <a:lnSpc>
                <a:spcPct val="150000"/>
              </a:lnSpc>
              <a:spcBef>
                <a:spcPts val="0"/>
              </a:spcBef>
              <a:buFontTx/>
              <a:buNone/>
              <a:defRPr/>
            </a:pPr>
            <a:r>
              <a:rPr lang="fa-IR" sz="2400">
                <a:solidFill>
                  <a:schemeClr val="bg1"/>
                </a:solidFill>
                <a:latin typeface="Vazir" panose="020B0603030804020204" pitchFamily="34" charset="-78"/>
                <a:cs typeface="B Zar" panose="00000400000000000000" pitchFamily="2" charset="-78"/>
              </a:rPr>
              <a:t>این فرض‌ها در بازارهای کارا قابل پذیرش‌اند، اما در بازارهایی مانند ایران که کارایی ضعیفی دارند، چندان منطقی نیستند. به‌ویژه فرض فردمحوری که رفتار اجتماعی را صرفاً حاصل جمع تصمیمات فردی می‌داند، مورد انتقاد قرار گرفته است؛ زیرا افراد ممکن است تصمیماتی بگیرند که صرفاً در راستای منافع شخصی باشد و نه منافع جمعی.</a:t>
            </a:r>
          </a:p>
        </p:txBody>
      </p:sp>
      <p:sp>
        <p:nvSpPr>
          <p:cNvPr id="29" name="矩形 28">
            <a:extLst>
              <a:ext uri="{FF2B5EF4-FFF2-40B4-BE49-F238E27FC236}">
                <a16:creationId xmlns:a16="http://schemas.microsoft.com/office/drawing/2014/main" id="{96C5A542-3551-7DFC-BFC4-AE53155F538E}"/>
              </a:ext>
            </a:extLst>
          </p:cNvPr>
          <p:cNvSpPr/>
          <p:nvPr/>
        </p:nvSpPr>
        <p:spPr>
          <a:xfrm>
            <a:off x="2669310" y="425319"/>
            <a:ext cx="5765454" cy="646331"/>
          </a:xfrm>
          <a:prstGeom prst="rect">
            <a:avLst/>
          </a:prstGeom>
        </p:spPr>
        <p:txBody>
          <a:bodyPr wrap="square">
            <a:spAutoFit/>
            <a:scene3d>
              <a:camera prst="orthographicFront"/>
              <a:lightRig rig="threePt" dir="t"/>
            </a:scene3d>
            <a:sp3d contourW="12700"/>
          </a:bodyPr>
          <a:lstStyle/>
          <a:p>
            <a:pPr algn="ctr"/>
            <a:r>
              <a:rPr lang="fa-IR" altLang="zh-CN" sz="3600" b="1">
                <a:gradFill>
                  <a:gsLst>
                    <a:gs pos="0">
                      <a:srgbClr val="CDA23D"/>
                    </a:gs>
                    <a:gs pos="55000">
                      <a:srgbClr val="E1B64A"/>
                    </a:gs>
                    <a:gs pos="100000">
                      <a:srgbClr val="F7E880">
                        <a:lumMod val="99000"/>
                      </a:srgbClr>
                    </a:gs>
                  </a:gsLst>
                  <a:lin ang="2700000" scaled="1"/>
                </a:gradFill>
                <a:cs typeface="2  Titr" panose="00000700000000000000" pitchFamily="2" charset="-78"/>
              </a:rPr>
              <a:t>نقدهای وارد بر رویکرد اثباتی</a:t>
            </a:r>
            <a:endParaRPr lang="zh-CN" altLang="en-US" sz="3600" b="1" dirty="0">
              <a:gradFill>
                <a:gsLst>
                  <a:gs pos="0">
                    <a:srgbClr val="CDA23D"/>
                  </a:gs>
                  <a:gs pos="55000">
                    <a:srgbClr val="E1B64A"/>
                  </a:gs>
                  <a:gs pos="100000">
                    <a:srgbClr val="F7E880">
                      <a:lumMod val="99000"/>
                    </a:srgbClr>
                  </a:gs>
                </a:gsLst>
                <a:lin ang="2700000" scaled="1"/>
              </a:gradFill>
              <a:cs typeface="2  Titr" panose="00000700000000000000" pitchFamily="2" charset="-78"/>
            </a:endParaRPr>
          </a:p>
        </p:txBody>
      </p:sp>
      <p:cxnSp>
        <p:nvCxnSpPr>
          <p:cNvPr id="10" name="直接连接符 9">
            <a:extLst>
              <a:ext uri="{FF2B5EF4-FFF2-40B4-BE49-F238E27FC236}">
                <a16:creationId xmlns:a16="http://schemas.microsoft.com/office/drawing/2014/main" id="{58C305BA-0760-478E-A9E8-0D6A1BD80C05}"/>
              </a:ext>
            </a:extLst>
          </p:cNvPr>
          <p:cNvCxnSpPr>
            <a:cxnSpLocks/>
          </p:cNvCxnSpPr>
          <p:nvPr/>
        </p:nvCxnSpPr>
        <p:spPr>
          <a:xfrm>
            <a:off x="3114136" y="1196471"/>
            <a:ext cx="4919111" cy="0"/>
          </a:xfrm>
          <a:prstGeom prst="line">
            <a:avLst/>
          </a:prstGeom>
          <a:ln>
            <a:solidFill>
              <a:srgbClr val="E1B6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82906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E5C04-FB1F-DD58-14D3-240D842CD10B}"/>
            </a:ext>
          </a:extLst>
        </p:cNvPr>
        <p:cNvGrpSpPr/>
        <p:nvPr/>
      </p:nvGrpSpPr>
      <p:grpSpPr>
        <a:xfrm>
          <a:off x="0" y="0"/>
          <a:ext cx="0" cy="0"/>
          <a:chOff x="0" y="0"/>
          <a:chExt cx="0" cy="0"/>
        </a:xfrm>
      </p:grpSpPr>
      <p:sp>
        <p:nvSpPr>
          <p:cNvPr id="3" name="ïşḻïďê-Rectangle 2">
            <a:extLst>
              <a:ext uri="{FF2B5EF4-FFF2-40B4-BE49-F238E27FC236}">
                <a16:creationId xmlns:a16="http://schemas.microsoft.com/office/drawing/2014/main" id="{01CDE235-56D9-18D0-02DE-60E7AD3BBC8A}"/>
              </a:ext>
            </a:extLst>
          </p:cNvPr>
          <p:cNvSpPr/>
          <p:nvPr/>
        </p:nvSpPr>
        <p:spPr>
          <a:xfrm>
            <a:off x="5975927" y="1604694"/>
            <a:ext cx="5111173" cy="4568178"/>
          </a:xfrm>
          <a:prstGeom prst="rect">
            <a:avLst/>
          </a:prstGeom>
          <a:gradFill>
            <a:gsLst>
              <a:gs pos="0">
                <a:srgbClr val="CDA23D"/>
              </a:gs>
              <a:gs pos="55000">
                <a:srgbClr val="E1B64A"/>
              </a:gs>
              <a:gs pos="100000">
                <a:srgbClr val="F7E880">
                  <a:lumMod val="99000"/>
                </a:srgbClr>
              </a:gs>
            </a:gsLst>
            <a:lin ang="2700000" scaled="1"/>
          </a:gradFill>
          <a:ln>
            <a:noFill/>
          </a:ln>
          <a:effectLst>
            <a:outerShdw blurRad="127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ïşḻïďê-Rectangle 4">
            <a:extLst>
              <a:ext uri="{FF2B5EF4-FFF2-40B4-BE49-F238E27FC236}">
                <a16:creationId xmlns:a16="http://schemas.microsoft.com/office/drawing/2014/main" id="{552B7CAD-3449-1912-77C4-7AB71D617DE5}"/>
              </a:ext>
            </a:extLst>
          </p:cNvPr>
          <p:cNvSpPr/>
          <p:nvPr/>
        </p:nvSpPr>
        <p:spPr>
          <a:xfrm>
            <a:off x="6096000" y="1844029"/>
            <a:ext cx="4859349" cy="3827097"/>
          </a:xfrm>
          <a:prstGeom prst="rect">
            <a:avLst/>
          </a:prstGeom>
        </p:spPr>
        <p:txBody>
          <a:bodyPr wrap="square">
            <a:noAutofit/>
            <a:scene3d>
              <a:camera prst="orthographicFront"/>
              <a:lightRig rig="threePt" dir="t"/>
            </a:scene3d>
            <a:sp3d contourW="12700"/>
          </a:bodyPr>
          <a:lstStyle/>
          <a:p>
            <a:pPr algn="justLow" rtl="1">
              <a:lnSpc>
                <a:spcPct val="150000"/>
              </a:lnSpc>
              <a:spcBef>
                <a:spcPts val="0"/>
              </a:spcBef>
              <a:defRPr/>
            </a:pPr>
            <a:r>
              <a:rPr lang="fa-IR" sz="1600" dirty="0">
                <a:latin typeface="Vazir" panose="020B0603030804020204" pitchFamily="34" charset="-78"/>
                <a:cs typeface="B Zar" panose="00000400000000000000" pitchFamily="2" charset="-78"/>
              </a:rPr>
              <a:t>اقتصاد نئوکلاسیک یکی از شاخه‌های علم اقتصاد است که برای اشاره به روش‌هایی از اقتصاد گفته می‌شود که بر تعیین قیمت، خروجی و توزیع درآمد در بازارها از طریق عرضه و تقاضا تمرکز می‌کند و اغلب از طریق حداکثرسازی فرضی سودمندی به وسیله افراد با درآمد محدود و سود به وسیله شرکت‌های با هزینه محدود با استفاده از اطلاعات و عوامل تولید در پیوند با نظریه رفتار عقلایی انجام می‌شود.</a:t>
            </a:r>
          </a:p>
          <a:p>
            <a:pPr algn="justLow" rtl="1">
              <a:lnSpc>
                <a:spcPct val="150000"/>
              </a:lnSpc>
              <a:spcBef>
                <a:spcPts val="0"/>
              </a:spcBef>
              <a:defRPr/>
            </a:pPr>
            <a:endParaRPr lang="fa-IR" sz="1600" dirty="0">
              <a:latin typeface="Vazir" panose="020B0603030804020204" pitchFamily="34" charset="-78"/>
              <a:cs typeface="B Zar" panose="00000400000000000000" pitchFamily="2" charset="-78"/>
            </a:endParaRPr>
          </a:p>
          <a:p>
            <a:pPr algn="justLow" rtl="1">
              <a:lnSpc>
                <a:spcPct val="150000"/>
              </a:lnSpc>
              <a:spcBef>
                <a:spcPts val="0"/>
              </a:spcBef>
              <a:defRPr/>
            </a:pPr>
            <a:r>
              <a:rPr lang="fa-IR" sz="1600" dirty="0">
                <a:latin typeface="Vazir" panose="020B0603030804020204" pitchFamily="34" charset="-78"/>
                <a:cs typeface="B Zar" panose="00000400000000000000" pitchFamily="2" charset="-78"/>
              </a:rPr>
              <a:t>اقتصاد نئوکلاسیک از نظر تاریخی بر اقتصاد خرد تسلط داشت و همراه با اقتصاد کینزی، ترکیب نئوکلاسیکی را تشکیل داد که از دهه ۱۹۵۰ تا ۱۹۷۰ میلادی بر اقتصاد جریان اصلی به عنوان «اقتصاد نئوکینزی» تسلط داشت.</a:t>
            </a:r>
          </a:p>
        </p:txBody>
      </p:sp>
      <p:pic>
        <p:nvPicPr>
          <p:cNvPr id="33" name="图片占位符 32">
            <a:extLst>
              <a:ext uri="{FF2B5EF4-FFF2-40B4-BE49-F238E27FC236}">
                <a16:creationId xmlns:a16="http://schemas.microsoft.com/office/drawing/2014/main" id="{C0112B25-0364-3D74-63BB-B34500F06FED}"/>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3299" r="3299"/>
          <a:stretch/>
        </p:blipFill>
        <p:spPr>
          <a:xfrm>
            <a:off x="763800" y="1620000"/>
            <a:ext cx="5200449" cy="4568178"/>
          </a:xfrm>
        </p:spPr>
      </p:pic>
      <p:sp>
        <p:nvSpPr>
          <p:cNvPr id="31" name="矩形 30">
            <a:extLst>
              <a:ext uri="{FF2B5EF4-FFF2-40B4-BE49-F238E27FC236}">
                <a16:creationId xmlns:a16="http://schemas.microsoft.com/office/drawing/2014/main" id="{49B0C53D-0678-A9F2-CC60-E204C3C2825B}"/>
              </a:ext>
            </a:extLst>
          </p:cNvPr>
          <p:cNvSpPr/>
          <p:nvPr/>
        </p:nvSpPr>
        <p:spPr>
          <a:xfrm>
            <a:off x="3757238" y="425319"/>
            <a:ext cx="4677525" cy="646331"/>
          </a:xfrm>
          <a:prstGeom prst="rect">
            <a:avLst/>
          </a:prstGeom>
        </p:spPr>
        <p:txBody>
          <a:bodyPr wrap="square">
            <a:spAutoFit/>
            <a:scene3d>
              <a:camera prst="orthographicFront"/>
              <a:lightRig rig="threePt" dir="t"/>
            </a:scene3d>
            <a:sp3d contourW="12700"/>
          </a:bodyPr>
          <a:lstStyle/>
          <a:p>
            <a:pPr algn="ctr"/>
            <a:r>
              <a:rPr lang="fa-IR" altLang="zh-CN" sz="3600" b="1" dirty="0">
                <a:gradFill>
                  <a:gsLst>
                    <a:gs pos="0">
                      <a:srgbClr val="CDA23D"/>
                    </a:gs>
                    <a:gs pos="55000">
                      <a:srgbClr val="E1B64A"/>
                    </a:gs>
                    <a:gs pos="100000">
                      <a:srgbClr val="F7E880">
                        <a:lumMod val="99000"/>
                      </a:srgbClr>
                    </a:gs>
                  </a:gsLst>
                  <a:lin ang="2700000" scaled="1"/>
                </a:gradFill>
                <a:cs typeface="B Titr" panose="00000700000000000000" pitchFamily="2" charset="-78"/>
              </a:rPr>
              <a:t>اقتصاد نئوکلاسیک</a:t>
            </a:r>
          </a:p>
        </p:txBody>
      </p:sp>
      <p:cxnSp>
        <p:nvCxnSpPr>
          <p:cNvPr id="34" name="直接连接符 33">
            <a:extLst>
              <a:ext uri="{FF2B5EF4-FFF2-40B4-BE49-F238E27FC236}">
                <a16:creationId xmlns:a16="http://schemas.microsoft.com/office/drawing/2014/main" id="{28C06294-782D-6092-8D6E-5CC2913990E1}"/>
              </a:ext>
            </a:extLst>
          </p:cNvPr>
          <p:cNvCxnSpPr>
            <a:cxnSpLocks/>
          </p:cNvCxnSpPr>
          <p:nvPr/>
        </p:nvCxnSpPr>
        <p:spPr>
          <a:xfrm>
            <a:off x="4537494" y="1071650"/>
            <a:ext cx="3107564" cy="0"/>
          </a:xfrm>
          <a:prstGeom prst="line">
            <a:avLst/>
          </a:prstGeom>
          <a:ln>
            <a:solidFill>
              <a:srgbClr val="E1B64A"/>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130760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69172-EFFF-0707-4522-70D997B253EB}"/>
            </a:ext>
          </a:extLst>
        </p:cNvPr>
        <p:cNvGrpSpPr/>
        <p:nvPr/>
      </p:nvGrpSpPr>
      <p:grpSpPr>
        <a:xfrm>
          <a:off x="0" y="0"/>
          <a:ext cx="0" cy="0"/>
          <a:chOff x="0" y="0"/>
          <a:chExt cx="0" cy="0"/>
        </a:xfrm>
      </p:grpSpPr>
      <p:sp>
        <p:nvSpPr>
          <p:cNvPr id="20" name="文本框 19">
            <a:extLst>
              <a:ext uri="{FF2B5EF4-FFF2-40B4-BE49-F238E27FC236}">
                <a16:creationId xmlns:a16="http://schemas.microsoft.com/office/drawing/2014/main" id="{D6360FB9-81A0-D946-864F-B6737EE03BD6}"/>
              </a:ext>
            </a:extLst>
          </p:cNvPr>
          <p:cNvSpPr txBox="1"/>
          <p:nvPr/>
        </p:nvSpPr>
        <p:spPr>
          <a:xfrm>
            <a:off x="655782" y="1444323"/>
            <a:ext cx="10980189" cy="4524315"/>
          </a:xfrm>
          <a:prstGeom prst="rect">
            <a:avLst/>
          </a:prstGeom>
          <a:noFill/>
        </p:spPr>
        <p:txBody>
          <a:bodyPr wrap="square" rtlCol="0">
            <a:spAutoFit/>
            <a:scene3d>
              <a:camera prst="orthographicFront"/>
              <a:lightRig rig="threePt" dir="t"/>
            </a:scene3d>
            <a:sp3d contourW="12700"/>
          </a:bodyPr>
          <a:lstStyle/>
          <a:p>
            <a:pPr algn="justLow" rtl="1">
              <a:lnSpc>
                <a:spcPct val="150000"/>
              </a:lnSpc>
              <a:spcBef>
                <a:spcPts val="0"/>
              </a:spcBef>
              <a:buFontTx/>
              <a:buNone/>
              <a:defRPr/>
            </a:pPr>
            <a:r>
              <a:rPr lang="fa-IR" sz="2400" dirty="0">
                <a:solidFill>
                  <a:schemeClr val="bg1"/>
                </a:solidFill>
                <a:latin typeface="Vazir" panose="020B0603030804020204" pitchFamily="34" charset="-78"/>
                <a:cs typeface="B Zar" panose="00000400000000000000" pitchFamily="2" charset="-78"/>
              </a:rPr>
              <a:t>انتقادات وارد بر رویکرد اثباتی از جمله تمرکز صرف بر توصیف وضعیت موجود، اتکای بیش از حد به فروض اقتصاد نئوکلاسیک، و بی‌توجهی به زمینه‌های اجتماعی و نهادی زمینه‌ساز تلاش‌هایی برای ارائه رویکردهای جایگزین شده‌اند. </a:t>
            </a:r>
          </a:p>
          <a:p>
            <a:pPr algn="justLow" rtl="1">
              <a:lnSpc>
                <a:spcPct val="150000"/>
              </a:lnSpc>
              <a:spcBef>
                <a:spcPts val="0"/>
              </a:spcBef>
              <a:buFontTx/>
              <a:buNone/>
              <a:defRPr/>
            </a:pPr>
            <a:r>
              <a:rPr lang="fa-IR" sz="2400" dirty="0">
                <a:solidFill>
                  <a:schemeClr val="bg1"/>
                </a:solidFill>
                <a:latin typeface="Vazir" panose="020B0603030804020204" pitchFamily="34" charset="-78"/>
                <a:cs typeface="B Zar" panose="00000400000000000000" pitchFamily="2" charset="-78"/>
              </a:rPr>
              <a:t>در همین راستا، لافلین (۱۹۹۵) با تکیه بر نظریه انتقاد و تفکر انتقادی، الگویی جدید برای پژوهش‌های تجربی حسابداری پیشنهاد داده است که به «تفکر بینابینی» شهرت دارد.</a:t>
            </a:r>
          </a:p>
          <a:p>
            <a:pPr algn="justLow" rtl="1">
              <a:lnSpc>
                <a:spcPct val="150000"/>
              </a:lnSpc>
              <a:spcBef>
                <a:spcPts val="0"/>
              </a:spcBef>
              <a:buFontTx/>
              <a:buNone/>
              <a:defRPr/>
            </a:pPr>
            <a:r>
              <a:rPr lang="fa-IR" sz="2400" dirty="0">
                <a:solidFill>
                  <a:schemeClr val="bg1"/>
                </a:solidFill>
                <a:latin typeface="Vazir" panose="020B0603030804020204" pitchFamily="34" charset="-78"/>
                <a:cs typeface="B Zar" panose="00000400000000000000" pitchFamily="2" charset="-78"/>
              </a:rPr>
              <a:t>این رویکرد تلاش می‌کند تا از دوگانه‌گرایی بین «دستوری» و «اثباتی» عبور کند و پژوهش‌هایی را طراحی کند که هم به واقعیت‌های تجربی توجه دارند و هم از منظر انتقادی، ساختارهای قدرت، معنا و زمینه‌های اجتماعی را تحلیل می‌کنند. تفکر بینابینی، پژوهش حسابداری را به‌عنوان فعالیتی اجتماعی، تفسیری و چندلایه می‌بیند که باید هم به داده‌ها و هم به زمینه‌های معنایی توجه کند.</a:t>
            </a:r>
          </a:p>
        </p:txBody>
      </p:sp>
      <p:sp>
        <p:nvSpPr>
          <p:cNvPr id="29" name="矩形 28">
            <a:extLst>
              <a:ext uri="{FF2B5EF4-FFF2-40B4-BE49-F238E27FC236}">
                <a16:creationId xmlns:a16="http://schemas.microsoft.com/office/drawing/2014/main" id="{968D8A78-58A4-CE3A-3990-1EB373D90FAF}"/>
              </a:ext>
            </a:extLst>
          </p:cNvPr>
          <p:cNvSpPr/>
          <p:nvPr/>
        </p:nvSpPr>
        <p:spPr>
          <a:xfrm>
            <a:off x="2669310" y="425319"/>
            <a:ext cx="5765454" cy="646331"/>
          </a:xfrm>
          <a:prstGeom prst="rect">
            <a:avLst/>
          </a:prstGeom>
        </p:spPr>
        <p:txBody>
          <a:bodyPr wrap="square">
            <a:spAutoFit/>
            <a:scene3d>
              <a:camera prst="orthographicFront"/>
              <a:lightRig rig="threePt" dir="t"/>
            </a:scene3d>
            <a:sp3d contourW="12700"/>
          </a:bodyPr>
          <a:lstStyle/>
          <a:p>
            <a:pPr algn="ctr"/>
            <a:r>
              <a:rPr lang="fa-IR" altLang="zh-CN" sz="3600" b="1">
                <a:gradFill>
                  <a:gsLst>
                    <a:gs pos="0">
                      <a:srgbClr val="CDA23D"/>
                    </a:gs>
                    <a:gs pos="55000">
                      <a:srgbClr val="E1B64A"/>
                    </a:gs>
                    <a:gs pos="100000">
                      <a:srgbClr val="F7E880">
                        <a:lumMod val="99000"/>
                      </a:srgbClr>
                    </a:gs>
                  </a:gsLst>
                  <a:lin ang="2700000" scaled="1"/>
                </a:gradFill>
                <a:cs typeface="2  Titr" panose="00000700000000000000" pitchFamily="2" charset="-78"/>
              </a:rPr>
              <a:t>تفکر بینابینی</a:t>
            </a:r>
            <a:endParaRPr lang="zh-CN" altLang="en-US" sz="3600" b="1" dirty="0">
              <a:gradFill>
                <a:gsLst>
                  <a:gs pos="0">
                    <a:srgbClr val="CDA23D"/>
                  </a:gs>
                  <a:gs pos="55000">
                    <a:srgbClr val="E1B64A"/>
                  </a:gs>
                  <a:gs pos="100000">
                    <a:srgbClr val="F7E880">
                      <a:lumMod val="99000"/>
                    </a:srgbClr>
                  </a:gs>
                </a:gsLst>
                <a:lin ang="2700000" scaled="1"/>
              </a:gradFill>
              <a:cs typeface="2  Titr" panose="00000700000000000000" pitchFamily="2" charset="-78"/>
            </a:endParaRPr>
          </a:p>
        </p:txBody>
      </p:sp>
      <p:cxnSp>
        <p:nvCxnSpPr>
          <p:cNvPr id="10" name="直接连接符 9">
            <a:extLst>
              <a:ext uri="{FF2B5EF4-FFF2-40B4-BE49-F238E27FC236}">
                <a16:creationId xmlns:a16="http://schemas.microsoft.com/office/drawing/2014/main" id="{46D3FBCF-1679-D476-A7E5-10022F74B513}"/>
              </a:ext>
            </a:extLst>
          </p:cNvPr>
          <p:cNvCxnSpPr>
            <a:cxnSpLocks/>
          </p:cNvCxnSpPr>
          <p:nvPr/>
        </p:nvCxnSpPr>
        <p:spPr>
          <a:xfrm>
            <a:off x="4485736" y="1248229"/>
            <a:ext cx="2132779" cy="0"/>
          </a:xfrm>
          <a:prstGeom prst="line">
            <a:avLst/>
          </a:prstGeom>
          <a:ln>
            <a:solidFill>
              <a:srgbClr val="E1B6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51733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LIDE.DIAGRAM" val="7e1a958e-7d77-4027-be84-775d1d420b71"/>
</p:tagLst>
</file>

<file path=ppt/tags/tag2.xml><?xml version="1.0" encoding="utf-8"?>
<p:tagLst xmlns:a="http://schemas.openxmlformats.org/drawingml/2006/main" xmlns:r="http://schemas.openxmlformats.org/officeDocument/2006/relationships" xmlns:p="http://schemas.openxmlformats.org/presentationml/2006/main">
  <p:tag name="ISLIDE.DIAGRAM" val="7e1a958e-7d77-4027-be84-775d1d420b71"/>
</p:tagLst>
</file>

<file path=ppt/tags/tag3.xml><?xml version="1.0" encoding="utf-8"?>
<p:tagLst xmlns:a="http://schemas.openxmlformats.org/drawingml/2006/main" xmlns:r="http://schemas.openxmlformats.org/officeDocument/2006/relationships" xmlns:p="http://schemas.openxmlformats.org/presentationml/2006/main">
  <p:tag name="ISLIDE.DIAGRAM" val="7e1a958e-7d77-4027-be84-775d1d420b71"/>
</p:tagLst>
</file>

<file path=ppt/tags/tag4.xml><?xml version="1.0" encoding="utf-8"?>
<p:tagLst xmlns:a="http://schemas.openxmlformats.org/drawingml/2006/main" xmlns:r="http://schemas.openxmlformats.org/officeDocument/2006/relationships" xmlns:p="http://schemas.openxmlformats.org/presentationml/2006/main">
  <p:tag name="ISLIDE.DIAGRAM" val="7e1a958e-7d77-4027-be84-775d1d420b71"/>
</p:tagLst>
</file>

<file path=ppt/tags/tag5.xml><?xml version="1.0" encoding="utf-8"?>
<p:tagLst xmlns:a="http://schemas.openxmlformats.org/drawingml/2006/main" xmlns:r="http://schemas.openxmlformats.org/officeDocument/2006/relationships" xmlns:p="http://schemas.openxmlformats.org/presentationml/2006/main">
  <p:tag name="ISLIDE.DIAGRAM" val="7e1a958e-7d77-4027-be84-775d1d420b71"/>
</p:tagLst>
</file>

<file path=ppt/tags/tag6.xml><?xml version="1.0" encoding="utf-8"?>
<p:tagLst xmlns:a="http://schemas.openxmlformats.org/drawingml/2006/main" xmlns:r="http://schemas.openxmlformats.org/officeDocument/2006/relationships" xmlns:p="http://schemas.openxmlformats.org/presentationml/2006/main">
  <p:tag name="ISLIDE.DIAGRAM" val="15ad991c-3e6d-421e-b89c-ee5b566c6066"/>
</p:tagLst>
</file>

<file path=ppt/theme/theme1.xml><?xml version="1.0" encoding="utf-8"?>
<a:theme xmlns:a="http://schemas.openxmlformats.org/drawingml/2006/main" name="PowerPoint Template by GAM98">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ppt6C36.tmp</Template>
  <TotalTime>216</TotalTime>
  <Words>3014</Words>
  <Application>Microsoft Office PowerPoint</Application>
  <PresentationFormat>Widescreen</PresentationFormat>
  <Paragraphs>115</Paragraphs>
  <Slides>26</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Vazir</vt:lpstr>
      <vt:lpstr>Arial</vt:lpstr>
      <vt:lpstr>IranNastaliq</vt:lpstr>
      <vt:lpstr>B Titr</vt:lpstr>
      <vt:lpstr>Calibri</vt:lpstr>
      <vt:lpstr>2  Titr</vt:lpstr>
      <vt:lpstr>B Sina</vt:lpstr>
      <vt:lpstr>微软雅黑</vt:lpstr>
      <vt:lpstr>PowerPoint Template by GAM98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 Gold PowerPoint Template</dc:title>
  <dc:creator>Mahdi Deime</dc:creator>
  <cp:keywords>GAM98</cp:keywords>
  <cp:lastModifiedBy>reza mehrpouya</cp:lastModifiedBy>
  <cp:revision>12</cp:revision>
  <dcterms:created xsi:type="dcterms:W3CDTF">2022-11-23T06:07:45Z</dcterms:created>
  <dcterms:modified xsi:type="dcterms:W3CDTF">2025-10-31T05:48:22Z</dcterms:modified>
  <cp:category>Colorful</cp:category>
</cp:coreProperties>
</file>